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23"/>
  </p:notesMasterIdLst>
  <p:sldIdLst>
    <p:sldId id="853" r:id="rId3"/>
    <p:sldId id="498" r:id="rId4"/>
    <p:sldId id="508" r:id="rId5"/>
    <p:sldId id="854" r:id="rId6"/>
    <p:sldId id="501" r:id="rId7"/>
    <p:sldId id="502" r:id="rId8"/>
    <p:sldId id="503" r:id="rId9"/>
    <p:sldId id="505" r:id="rId10"/>
    <p:sldId id="504" r:id="rId11"/>
    <p:sldId id="482" r:id="rId12"/>
    <p:sldId id="856" r:id="rId13"/>
    <p:sldId id="273" r:id="rId14"/>
    <p:sldId id="507" r:id="rId15"/>
    <p:sldId id="857" r:id="rId16"/>
    <p:sldId id="489" r:id="rId17"/>
    <p:sldId id="262" r:id="rId18"/>
    <p:sldId id="509" r:id="rId19"/>
    <p:sldId id="494" r:id="rId20"/>
    <p:sldId id="510" r:id="rId21"/>
    <p:sldId id="492" r:id="rId2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954" userDrawn="1">
          <p15:clr>
            <a:srgbClr val="A4A3A4"/>
          </p15:clr>
        </p15:guide>
        <p15:guide id="2" pos="175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B7534C-070B-5F15-94C1-47CD6A18F92A}" name="Shivang Agarwal" initials="SA" userId="S::Shivang.Agarwal@sudlife.in::af98e114-ee46-43a2-9409-66422cae381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Preeti Dabholkar" initials="PD" lastIdx="2" clrIdx="0">
    <p:extLst>
      <p:ext uri="{19B8F6BF-5375-455C-9EA6-DF929625EA0E}">
        <p15:presenceInfo xmlns:p15="http://schemas.microsoft.com/office/powerpoint/2012/main" userId="Preeti Dabholkar" providerId="None"/>
      </p:ext>
    </p:extLst>
  </p:cmAuthor>
  <p:cmAuthor id="2" name="Kunal Satish Ahuja" initials="KSA" lastIdx="2" clrIdx="1">
    <p:extLst>
      <p:ext uri="{19B8F6BF-5375-455C-9EA6-DF929625EA0E}">
        <p15:presenceInfo xmlns:p15="http://schemas.microsoft.com/office/powerpoint/2012/main" userId="S-1-5-21-2639875323-773975366-2698157398-3712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74B9"/>
    <a:srgbClr val="4472C4"/>
    <a:srgbClr val="287ABD"/>
    <a:srgbClr val="45B29D"/>
    <a:srgbClr val="424E4F"/>
    <a:srgbClr val="FF6600"/>
    <a:srgbClr val="0BAA8A"/>
    <a:srgbClr val="38BAA0"/>
    <a:srgbClr val="01B284"/>
    <a:srgbClr val="00B1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76" autoAdjust="0"/>
    <p:restoredTop sz="94061" autoAdjust="0"/>
  </p:normalViewPr>
  <p:slideViewPr>
    <p:cSldViewPr snapToGrid="0" showGuides="1">
      <p:cViewPr>
        <p:scale>
          <a:sx n="66" d="100"/>
          <a:sy n="66" d="100"/>
        </p:scale>
        <p:origin x="596" y="120"/>
      </p:cViewPr>
      <p:guideLst>
        <p:guide orient="horz" pos="2954"/>
        <p:guide pos="17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7E7C75B-0D84-4234-91EE-438B3E872F74}" type="datetimeFigureOut">
              <a:rPr lang="en-GB" smtClean="0"/>
              <a:pPr/>
              <a:t>08/08/2025</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AB53989-7867-4331-9AD1-63ECDECF1B5A}" type="slidenum">
              <a:rPr lang="en-GB" smtClean="0"/>
              <a:pPr/>
              <a:t>‹#›</a:t>
            </a:fld>
            <a:endParaRPr lang="en-GB" dirty="0"/>
          </a:p>
        </p:txBody>
      </p:sp>
    </p:spTree>
    <p:extLst>
      <p:ext uri="{BB962C8B-B14F-4D97-AF65-F5344CB8AC3E}">
        <p14:creationId xmlns:p14="http://schemas.microsoft.com/office/powerpoint/2010/main" val="231546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20955C47-3398-4062-8551-965C9C4FCC68}" type="slidenum">
              <a:rPr lang="en-IN" smtClean="0"/>
              <a:t>1</a:t>
            </a:fld>
            <a:endParaRPr lang="en-IN" dirty="0"/>
          </a:p>
        </p:txBody>
      </p:sp>
    </p:spTree>
    <p:extLst>
      <p:ext uri="{BB962C8B-B14F-4D97-AF65-F5344CB8AC3E}">
        <p14:creationId xmlns:p14="http://schemas.microsoft.com/office/powerpoint/2010/main" val="11377139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prstClr val="white"/>
              </a:solidFill>
              <a:latin typeface="+mn-lt"/>
              <a:ea typeface="+mn-ea"/>
              <a:cs typeface="+mn-cs"/>
            </a:endParaRPr>
          </a:p>
        </p:txBody>
      </p:sp>
      <p:sp>
        <p:nvSpPr>
          <p:cNvPr id="4" name="Slide Number Placeholder 3"/>
          <p:cNvSpPr>
            <a:spLocks noGrp="1"/>
          </p:cNvSpPr>
          <p:nvPr>
            <p:ph type="sldNum" sz="quarter" idx="10"/>
          </p:nvPr>
        </p:nvSpPr>
        <p:spPr/>
        <p:txBody>
          <a:bodyPr/>
          <a:lstStyle/>
          <a:p>
            <a:fld id="{C524252A-EA08-452B-B03D-57FD6F351652}" type="slidenum">
              <a:rPr lang="en-US" smtClean="0"/>
              <a:pPr/>
              <a:t>10</a:t>
            </a:fld>
            <a:endParaRPr lang="en-US" dirty="0"/>
          </a:p>
        </p:txBody>
      </p:sp>
    </p:spTree>
    <p:extLst>
      <p:ext uri="{BB962C8B-B14F-4D97-AF65-F5344CB8AC3E}">
        <p14:creationId xmlns:p14="http://schemas.microsoft.com/office/powerpoint/2010/main" val="6249819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11</a:t>
            </a:fld>
            <a:endParaRPr lang="en-US" dirty="0"/>
          </a:p>
        </p:txBody>
      </p:sp>
    </p:spTree>
    <p:extLst>
      <p:ext uri="{BB962C8B-B14F-4D97-AF65-F5344CB8AC3E}">
        <p14:creationId xmlns:p14="http://schemas.microsoft.com/office/powerpoint/2010/main" val="1181188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12</a:t>
            </a:fld>
            <a:endParaRPr lang="en-US" dirty="0"/>
          </a:p>
        </p:txBody>
      </p:sp>
    </p:spTree>
    <p:extLst>
      <p:ext uri="{BB962C8B-B14F-4D97-AF65-F5344CB8AC3E}">
        <p14:creationId xmlns:p14="http://schemas.microsoft.com/office/powerpoint/2010/main" val="2499970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AB53989-7867-4331-9AD1-63ECDECF1B5A}" type="slidenum">
              <a:rPr lang="en-GB" smtClean="0"/>
              <a:pPr/>
              <a:t>13</a:t>
            </a:fld>
            <a:endParaRPr lang="en-GB" dirty="0"/>
          </a:p>
        </p:txBody>
      </p:sp>
    </p:spTree>
    <p:extLst>
      <p:ext uri="{BB962C8B-B14F-4D97-AF65-F5344CB8AC3E}">
        <p14:creationId xmlns:p14="http://schemas.microsoft.com/office/powerpoint/2010/main" val="2115983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E4A6D-7417-6893-7CB8-A89BFDDC54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2D43B-4903-E856-D1FD-F495AC909E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45DAA5-F866-8BB1-E024-6DF65A887779}"/>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DD2834D-6EBA-3F7B-BAFA-A6AEB7EB784A}"/>
              </a:ext>
            </a:extLst>
          </p:cNvPr>
          <p:cNvSpPr>
            <a:spLocks noGrp="1"/>
          </p:cNvSpPr>
          <p:nvPr>
            <p:ph type="sldNum" sz="quarter" idx="10"/>
          </p:nvPr>
        </p:nvSpPr>
        <p:spPr/>
        <p:txBody>
          <a:bodyPr/>
          <a:lstStyle/>
          <a:p>
            <a:fld id="{C524252A-EA08-452B-B03D-57FD6F351652}" type="slidenum">
              <a:rPr lang="en-US" smtClean="0"/>
              <a:pPr/>
              <a:t>14</a:t>
            </a:fld>
            <a:endParaRPr lang="en-US" dirty="0"/>
          </a:p>
        </p:txBody>
      </p:sp>
    </p:spTree>
    <p:extLst>
      <p:ext uri="{BB962C8B-B14F-4D97-AF65-F5344CB8AC3E}">
        <p14:creationId xmlns:p14="http://schemas.microsoft.com/office/powerpoint/2010/main" val="24920245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15</a:t>
            </a:fld>
            <a:endParaRPr lang="en-US" dirty="0"/>
          </a:p>
        </p:txBody>
      </p:sp>
    </p:spTree>
    <p:extLst>
      <p:ext uri="{BB962C8B-B14F-4D97-AF65-F5344CB8AC3E}">
        <p14:creationId xmlns:p14="http://schemas.microsoft.com/office/powerpoint/2010/main" val="37662775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p:cNvSpPr>
          <p:nvPr>
            <p:ph type="sldImg"/>
          </p:nvPr>
        </p:nvSpPr>
        <p:spPr bwMode="auto">
          <a:xfrm>
            <a:off x="90488" y="744538"/>
            <a:ext cx="6616700" cy="3722687"/>
          </a:xfrm>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
        <p:nvSpPr>
          <p:cNvPr id="245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A874F285-E50E-534F-B335-6F0467833A8A}"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17</a:t>
            </a:fld>
            <a:endParaRPr lang="en-US" dirty="0"/>
          </a:p>
        </p:txBody>
      </p:sp>
    </p:spTree>
    <p:extLst>
      <p:ext uri="{BB962C8B-B14F-4D97-AF65-F5344CB8AC3E}">
        <p14:creationId xmlns:p14="http://schemas.microsoft.com/office/powerpoint/2010/main" val="2147570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of the Plan Benefits</a:t>
            </a:r>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955C47-3398-4062-8551-965C9C4FCC68}"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53474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Recap of the Plan Benefits</a:t>
            </a:r>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0955C47-3398-4062-8551-965C9C4FCC68}" type="slidenum">
              <a:rPr kumimoji="0" lang="en-IN"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1109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t>2</a:t>
            </a:fld>
            <a:endParaRPr lang="en-US" dirty="0"/>
          </a:p>
        </p:txBody>
      </p:sp>
    </p:spTree>
    <p:extLst>
      <p:ext uri="{BB962C8B-B14F-4D97-AF65-F5344CB8AC3E}">
        <p14:creationId xmlns:p14="http://schemas.microsoft.com/office/powerpoint/2010/main" val="21612575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20</a:t>
            </a:fld>
            <a:endParaRPr lang="en-US" dirty="0"/>
          </a:p>
        </p:txBody>
      </p:sp>
    </p:spTree>
    <p:extLst>
      <p:ext uri="{BB962C8B-B14F-4D97-AF65-F5344CB8AC3E}">
        <p14:creationId xmlns:p14="http://schemas.microsoft.com/office/powerpoint/2010/main" val="3782323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38F13E-FCF7-C14C-8027-E3E91E3519DD}" type="slidenum">
              <a:rPr lang="en-US" smtClean="0"/>
              <a:t>3</a:t>
            </a:fld>
            <a:endParaRPr lang="en-US"/>
          </a:p>
        </p:txBody>
      </p:sp>
    </p:spTree>
    <p:extLst>
      <p:ext uri="{BB962C8B-B14F-4D97-AF65-F5344CB8AC3E}">
        <p14:creationId xmlns:p14="http://schemas.microsoft.com/office/powerpoint/2010/main" val="448103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t>4</a:t>
            </a:fld>
            <a:endParaRPr lang="en-US" dirty="0"/>
          </a:p>
        </p:txBody>
      </p:sp>
    </p:spTree>
    <p:extLst>
      <p:ext uri="{BB962C8B-B14F-4D97-AF65-F5344CB8AC3E}">
        <p14:creationId xmlns:p14="http://schemas.microsoft.com/office/powerpoint/2010/main" val="2907369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5</a:t>
            </a:fld>
            <a:endParaRPr lang="en-US" dirty="0"/>
          </a:p>
        </p:txBody>
      </p:sp>
    </p:spTree>
    <p:extLst>
      <p:ext uri="{BB962C8B-B14F-4D97-AF65-F5344CB8AC3E}">
        <p14:creationId xmlns:p14="http://schemas.microsoft.com/office/powerpoint/2010/main" val="3699118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6</a:t>
            </a:fld>
            <a:endParaRPr lang="en-US" dirty="0"/>
          </a:p>
        </p:txBody>
      </p:sp>
    </p:spTree>
    <p:extLst>
      <p:ext uri="{BB962C8B-B14F-4D97-AF65-F5344CB8AC3E}">
        <p14:creationId xmlns:p14="http://schemas.microsoft.com/office/powerpoint/2010/main" val="3730881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7</a:t>
            </a:fld>
            <a:endParaRPr lang="en-US" dirty="0"/>
          </a:p>
        </p:txBody>
      </p:sp>
    </p:spTree>
    <p:extLst>
      <p:ext uri="{BB962C8B-B14F-4D97-AF65-F5344CB8AC3E}">
        <p14:creationId xmlns:p14="http://schemas.microsoft.com/office/powerpoint/2010/main" val="926659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8</a:t>
            </a:fld>
            <a:endParaRPr lang="en-US" dirty="0"/>
          </a:p>
        </p:txBody>
      </p:sp>
    </p:spTree>
    <p:extLst>
      <p:ext uri="{BB962C8B-B14F-4D97-AF65-F5344CB8AC3E}">
        <p14:creationId xmlns:p14="http://schemas.microsoft.com/office/powerpoint/2010/main" val="3448008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524252A-EA08-452B-B03D-57FD6F351652}" type="slidenum">
              <a:rPr lang="en-US" smtClean="0"/>
              <a:pPr/>
              <a:t>9</a:t>
            </a:fld>
            <a:endParaRPr lang="en-US" dirty="0"/>
          </a:p>
        </p:txBody>
      </p:sp>
    </p:spTree>
    <p:extLst>
      <p:ext uri="{BB962C8B-B14F-4D97-AF65-F5344CB8AC3E}">
        <p14:creationId xmlns:p14="http://schemas.microsoft.com/office/powerpoint/2010/main" val="2644140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1245219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5251724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1400332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Objective">
    <p:spTree>
      <p:nvGrpSpPr>
        <p:cNvPr id="1" name=""/>
        <p:cNvGrpSpPr/>
        <p:nvPr/>
      </p:nvGrpSpPr>
      <p:grpSpPr>
        <a:xfrm>
          <a:off x="0" y="0"/>
          <a:ext cx="0" cy="0"/>
          <a:chOff x="0" y="0"/>
          <a:chExt cx="0" cy="0"/>
        </a:xfrm>
      </p:grpSpPr>
      <p:sp>
        <p:nvSpPr>
          <p:cNvPr id="3" name="Rectangle 2"/>
          <p:cNvSpPr/>
          <p:nvPr userDrawn="1"/>
        </p:nvSpPr>
        <p:spPr>
          <a:xfrm>
            <a:off x="1" y="6801395"/>
            <a:ext cx="12192000" cy="74024"/>
          </a:xfrm>
          <a:prstGeom prst="rect">
            <a:avLst/>
          </a:prstGeom>
          <a:solidFill>
            <a:srgbClr val="EF4B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99169"/>
            <a:ext cx="12192000" cy="824917"/>
          </a:xfrm>
          <a:prstGeom prst="rect">
            <a:avLst/>
          </a:prstGeom>
        </p:spPr>
      </p:pic>
      <p:pic>
        <p:nvPicPr>
          <p:cNvPr id="6" name="Picture 5">
            <a:extLst>
              <a:ext uri="{FF2B5EF4-FFF2-40B4-BE49-F238E27FC236}">
                <a16:creationId xmlns:a16="http://schemas.microsoft.com/office/drawing/2014/main" id="{E1247D0F-16B3-476F-90B2-A2591494FE0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05165" y="241252"/>
            <a:ext cx="2425884" cy="607288"/>
          </a:xfrm>
          <a:prstGeom prst="rect">
            <a:avLst/>
          </a:prstGeom>
        </p:spPr>
      </p:pic>
    </p:spTree>
    <p:extLst>
      <p:ext uri="{BB962C8B-B14F-4D97-AF65-F5344CB8AC3E}">
        <p14:creationId xmlns:p14="http://schemas.microsoft.com/office/powerpoint/2010/main" val="38257311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0001" y="2160001"/>
            <a:ext cx="10860335" cy="1764724"/>
          </a:xfrm>
        </p:spPr>
        <p:txBody>
          <a:bodyPr>
            <a:noAutofit/>
          </a:bodyPr>
          <a:lstStyle>
            <a:lvl1pPr>
              <a:defRPr sz="4800" b="0" i="0" kern="1200" spc="0">
                <a:ln>
                  <a:noFill/>
                </a:ln>
                <a:solidFill>
                  <a:schemeClr val="bg2"/>
                </a:solidFill>
                <a:latin typeface="Poppins Medium" charset="0"/>
                <a:ea typeface="Poppins Medium" charset="0"/>
                <a:cs typeface="Poppins Medium" charset="0"/>
              </a:defRPr>
            </a:lvl1pPr>
          </a:lstStyle>
          <a:p>
            <a:r>
              <a:rPr lang="en-US" dirty="0"/>
              <a:t>Click to edit </a:t>
            </a:r>
            <a:br>
              <a:rPr lang="en-US" dirty="0"/>
            </a:br>
            <a:r>
              <a:rPr lang="en-US" dirty="0"/>
              <a:t>Master title style</a:t>
            </a:r>
          </a:p>
        </p:txBody>
      </p:sp>
      <p:sp>
        <p:nvSpPr>
          <p:cNvPr id="3" name="Subtitle 2"/>
          <p:cNvSpPr>
            <a:spLocks noGrp="1"/>
          </p:cNvSpPr>
          <p:nvPr>
            <p:ph type="subTitle" idx="1"/>
          </p:nvPr>
        </p:nvSpPr>
        <p:spPr>
          <a:xfrm>
            <a:off x="480000" y="5280000"/>
            <a:ext cx="3648000" cy="480000"/>
          </a:xfrm>
          <a:noFill/>
        </p:spPr>
        <p:txBody>
          <a:bodyPr>
            <a:normAutofit/>
          </a:bodyPr>
          <a:lstStyle>
            <a:lvl1pPr marL="0" indent="0" algn="l">
              <a:buNone/>
              <a:defRPr sz="2000" b="0" i="0">
                <a:ln>
                  <a:noFill/>
                </a:ln>
                <a:solidFill>
                  <a:schemeClr val="tx1"/>
                </a:solidFill>
                <a:latin typeface="Poppins Light" charset="0"/>
                <a:ea typeface="Poppins Light" charset="0"/>
                <a:cs typeface="Poppins Light"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a:xfrm>
            <a:off x="11400000" y="6384000"/>
            <a:ext cx="480000" cy="360000"/>
          </a:xfrm>
        </p:spPr>
        <p:txBody>
          <a:bodyPr/>
          <a:lstStyle>
            <a:lvl1pPr>
              <a:defRPr>
                <a:noFill/>
              </a:defRPr>
            </a:lvl1pPr>
          </a:lstStyle>
          <a:p>
            <a:fld id="{AAF1E2C7-0C5B-1043-905E-F0829DE02F84}" type="slidenum">
              <a:rPr lang="en-US" smtClean="0"/>
              <a:pPr/>
              <a:t>‹#›</a:t>
            </a:fld>
            <a:endParaRPr lang="en-US" dirty="0"/>
          </a:p>
        </p:txBody>
      </p:sp>
      <p:pic>
        <p:nvPicPr>
          <p:cNvPr id="7" name="Picture 6"/>
          <p:cNvPicPr>
            <a:picLocks noChangeAspect="1"/>
          </p:cNvPicPr>
          <p:nvPr userDrawn="1"/>
        </p:nvPicPr>
        <p:blipFill>
          <a:blip r:embed="rId2"/>
          <a:srcRect/>
          <a:stretch/>
        </p:blipFill>
        <p:spPr>
          <a:xfrm>
            <a:off x="4333951" y="323165"/>
            <a:ext cx="3524100" cy="1515803"/>
          </a:xfrm>
          <a:prstGeom prst="rect">
            <a:avLst/>
          </a:prstGeom>
        </p:spPr>
      </p:pic>
      <p:grpSp>
        <p:nvGrpSpPr>
          <p:cNvPr id="17" name="Group 16">
            <a:extLst>
              <a:ext uri="{FF2B5EF4-FFF2-40B4-BE49-F238E27FC236}">
                <a16:creationId xmlns:a16="http://schemas.microsoft.com/office/drawing/2014/main" id="{0769EFA0-EBDC-4116-810B-6ECB262F1E09}"/>
              </a:ext>
            </a:extLst>
          </p:cNvPr>
          <p:cNvGrpSpPr/>
          <p:nvPr userDrawn="1"/>
        </p:nvGrpSpPr>
        <p:grpSpPr>
          <a:xfrm>
            <a:off x="-1" y="6231053"/>
            <a:ext cx="12192001" cy="626947"/>
            <a:chOff x="-1" y="4673290"/>
            <a:chExt cx="9144001" cy="470210"/>
          </a:xfrm>
        </p:grpSpPr>
        <p:sp>
          <p:nvSpPr>
            <p:cNvPr id="9" name="Graphic 7">
              <a:extLst>
                <a:ext uri="{FF2B5EF4-FFF2-40B4-BE49-F238E27FC236}">
                  <a16:creationId xmlns:a16="http://schemas.microsoft.com/office/drawing/2014/main" id="{59CBB3F8-BECD-48D3-9CC0-F3136B523374}"/>
                </a:ext>
              </a:extLst>
            </p:cNvPr>
            <p:cNvSpPr/>
            <p:nvPr/>
          </p:nvSpPr>
          <p:spPr>
            <a:xfrm>
              <a:off x="2844323" y="4673290"/>
              <a:ext cx="6299677" cy="470210"/>
            </a:xfrm>
            <a:custGeom>
              <a:avLst/>
              <a:gdLst>
                <a:gd name="connsiteX0" fmla="*/ 5668423 w 5668517"/>
                <a:gd name="connsiteY0" fmla="*/ 423100 h 423100"/>
                <a:gd name="connsiteX1" fmla="*/ 0 w 5668517"/>
                <a:gd name="connsiteY1" fmla="*/ 423100 h 423100"/>
                <a:gd name="connsiteX2" fmla="*/ 0 w 5668517"/>
                <a:gd name="connsiteY2" fmla="*/ 0 h 423100"/>
                <a:gd name="connsiteX3" fmla="*/ 5401818 w 5668517"/>
                <a:gd name="connsiteY3" fmla="*/ 0 h 423100"/>
                <a:gd name="connsiteX4" fmla="*/ 5668518 w 5668517"/>
                <a:gd name="connsiteY4" fmla="*/ 244793 h 423100"/>
                <a:gd name="connsiteX5" fmla="*/ 5668518 w 5668517"/>
                <a:gd name="connsiteY5" fmla="*/ 423100 h 42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8517" h="423100">
                  <a:moveTo>
                    <a:pt x="5668423" y="423100"/>
                  </a:moveTo>
                  <a:lnTo>
                    <a:pt x="0" y="423100"/>
                  </a:lnTo>
                  <a:lnTo>
                    <a:pt x="0" y="0"/>
                  </a:lnTo>
                  <a:lnTo>
                    <a:pt x="5401818" y="0"/>
                  </a:lnTo>
                  <a:cubicBezTo>
                    <a:pt x="5549075" y="0"/>
                    <a:pt x="5668518" y="109538"/>
                    <a:pt x="5668518" y="244793"/>
                  </a:cubicBezTo>
                  <a:lnTo>
                    <a:pt x="5668518" y="423100"/>
                  </a:lnTo>
                  <a:close/>
                </a:path>
              </a:pathLst>
            </a:custGeom>
            <a:solidFill>
              <a:srgbClr val="EF4123"/>
            </a:solidFill>
            <a:ln w="9525" cap="flat">
              <a:noFill/>
              <a:prstDash val="solid"/>
              <a:miter/>
            </a:ln>
          </p:spPr>
          <p:txBody>
            <a:bodyPr rtlCol="0" anchor="ctr"/>
            <a:lstStyle/>
            <a:p>
              <a:endParaRPr lang="en-IN" sz="2400" dirty="0"/>
            </a:p>
          </p:txBody>
        </p:sp>
        <p:sp>
          <p:nvSpPr>
            <p:cNvPr id="10" name="Rectangle 9">
              <a:extLst>
                <a:ext uri="{FF2B5EF4-FFF2-40B4-BE49-F238E27FC236}">
                  <a16:creationId xmlns:a16="http://schemas.microsoft.com/office/drawing/2014/main" id="{A8548A6A-272C-43C8-82F6-758FC218F10C}"/>
                </a:ext>
              </a:extLst>
            </p:cNvPr>
            <p:cNvSpPr/>
            <p:nvPr userDrawn="1"/>
          </p:nvSpPr>
          <p:spPr>
            <a:xfrm>
              <a:off x="-1" y="4673290"/>
              <a:ext cx="3706597" cy="470210"/>
            </a:xfrm>
            <a:prstGeom prst="rect">
              <a:avLst/>
            </a:prstGeom>
            <a:solidFill>
              <a:srgbClr val="EF412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sz="2400"/>
            </a:p>
          </p:txBody>
        </p:sp>
      </p:grpSp>
      <p:sp>
        <p:nvSpPr>
          <p:cNvPr id="21" name="TextBox 20">
            <a:extLst>
              <a:ext uri="{FF2B5EF4-FFF2-40B4-BE49-F238E27FC236}">
                <a16:creationId xmlns:a16="http://schemas.microsoft.com/office/drawing/2014/main" id="{58D32B39-29F8-47F8-BA6A-27DDCCDC4430}"/>
              </a:ext>
            </a:extLst>
          </p:cNvPr>
          <p:cNvSpPr txBox="1"/>
          <p:nvPr userDrawn="1"/>
        </p:nvSpPr>
        <p:spPr>
          <a:xfrm>
            <a:off x="2546350" y="6298306"/>
            <a:ext cx="7099300" cy="461665"/>
          </a:xfrm>
          <a:prstGeom prst="rect">
            <a:avLst/>
          </a:prstGeom>
          <a:noFill/>
        </p:spPr>
        <p:txBody>
          <a:bodyPr wrap="square" rtlCol="0">
            <a:spAutoFit/>
          </a:bodyPr>
          <a:lstStyle/>
          <a:p>
            <a:pPr algn="ctr"/>
            <a:r>
              <a:rPr lang="en-US" sz="2400" b="1" dirty="0">
                <a:solidFill>
                  <a:schemeClr val="bg1"/>
                </a:solidFill>
                <a:latin typeface="Poppins" panose="00000500000000000000" pitchFamily="2" charset="0"/>
                <a:cs typeface="Poppins" panose="00000500000000000000" pitchFamily="2" charset="0"/>
              </a:rPr>
              <a:t>PROTECTING FAMILIES ENRICHING LIVES!</a:t>
            </a:r>
            <a:endParaRPr lang="en-IN" sz="2400" b="1" dirty="0">
              <a:solidFill>
                <a:schemeClr val="bg1"/>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5126653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Heading and content">
    <p:spTree>
      <p:nvGrpSpPr>
        <p:cNvPr id="1" name=""/>
        <p:cNvGrpSpPr/>
        <p:nvPr/>
      </p:nvGrpSpPr>
      <p:grpSpPr>
        <a:xfrm>
          <a:off x="0" y="0"/>
          <a:ext cx="0" cy="0"/>
          <a:chOff x="0" y="0"/>
          <a:chExt cx="0" cy="0"/>
        </a:xfrm>
      </p:grpSpPr>
      <p:sp>
        <p:nvSpPr>
          <p:cNvPr id="3" name="Subtitle 2"/>
          <p:cNvSpPr>
            <a:spLocks noGrp="1"/>
          </p:cNvSpPr>
          <p:nvPr userDrawn="1">
            <p:ph type="subTitle" idx="1"/>
          </p:nvPr>
        </p:nvSpPr>
        <p:spPr>
          <a:xfrm>
            <a:off x="480000" y="1199999"/>
            <a:ext cx="11402361" cy="5040000"/>
          </a:xfrm>
        </p:spPr>
        <p:txBody>
          <a:bodyPr>
            <a:normAutofit/>
          </a:bodyPr>
          <a:lstStyle>
            <a:lvl1pPr marL="0" indent="0" algn="l">
              <a:buNone/>
              <a:defRPr sz="2933" b="0" i="0">
                <a:ln>
                  <a:noFill/>
                </a:ln>
                <a:solidFill>
                  <a:schemeClr val="tx1"/>
                </a:solidFill>
                <a:latin typeface="Poppins Light" charset="0"/>
                <a:ea typeface="Poppins Light" charset="0"/>
                <a:cs typeface="Poppins Light"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p>
        </p:txBody>
      </p:sp>
      <p:sp>
        <p:nvSpPr>
          <p:cNvPr id="2" name="Title 1"/>
          <p:cNvSpPr>
            <a:spLocks noGrp="1"/>
          </p:cNvSpPr>
          <p:nvPr userDrawn="1">
            <p:ph type="ctrTitle"/>
          </p:nvPr>
        </p:nvSpPr>
        <p:spPr>
          <a:xfrm>
            <a:off x="480000" y="120000"/>
            <a:ext cx="11402361" cy="960000"/>
          </a:xfrm>
        </p:spPr>
        <p:txBody>
          <a:bodyPr>
            <a:noAutofit/>
          </a:bodyPr>
          <a:lstStyle>
            <a:lvl1pPr>
              <a:defRPr sz="4000" b="0" i="0">
                <a:ln>
                  <a:noFill/>
                </a:ln>
                <a:solidFill>
                  <a:schemeClr val="bg2"/>
                </a:solidFill>
                <a:latin typeface="Poppins Medium" charset="0"/>
                <a:ea typeface="Poppins Medium" charset="0"/>
                <a:cs typeface="Poppins Medium" charset="0"/>
              </a:defRPr>
            </a:lvl1pPr>
          </a:lstStyle>
          <a:p>
            <a:r>
              <a:rPr lang="en-US"/>
              <a:t>Click to edit Master title style</a:t>
            </a:r>
            <a:endParaRPr lang="en-US" dirty="0"/>
          </a:p>
        </p:txBody>
      </p:sp>
      <p:pic>
        <p:nvPicPr>
          <p:cNvPr id="6" name="Picture 5" descr="band.png"/>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80000" y="1094659"/>
            <a:ext cx="11712001" cy="48000"/>
          </a:xfrm>
          <a:prstGeom prst="rect">
            <a:avLst/>
          </a:prstGeom>
        </p:spPr>
      </p:pic>
      <p:pic>
        <p:nvPicPr>
          <p:cNvPr id="7" name="Picture 6" descr="band.png">
            <a:extLst>
              <a:ext uri="{FF2B5EF4-FFF2-40B4-BE49-F238E27FC236}">
                <a16:creationId xmlns:a16="http://schemas.microsoft.com/office/drawing/2014/main" id="{728F8780-5200-453D-9243-AE38FE7BD96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flipH="1">
            <a:off x="480000" y="6367885"/>
            <a:ext cx="11712001" cy="24000"/>
          </a:xfrm>
          <a:prstGeom prst="rect">
            <a:avLst/>
          </a:prstGeom>
        </p:spPr>
      </p:pic>
      <p:sp>
        <p:nvSpPr>
          <p:cNvPr id="4" name="TextBox 3">
            <a:extLst>
              <a:ext uri="{FF2B5EF4-FFF2-40B4-BE49-F238E27FC236}">
                <a16:creationId xmlns:a16="http://schemas.microsoft.com/office/drawing/2014/main" id="{60750A71-D0E0-45C0-BD88-9529D1FDA807}"/>
              </a:ext>
            </a:extLst>
          </p:cNvPr>
          <p:cNvSpPr txBox="1"/>
          <p:nvPr userDrawn="1"/>
        </p:nvSpPr>
        <p:spPr>
          <a:xfrm>
            <a:off x="10845801" y="6451600"/>
            <a:ext cx="1176260" cy="235898"/>
          </a:xfrm>
          <a:prstGeom prst="rect">
            <a:avLst/>
          </a:prstGeom>
          <a:noFill/>
        </p:spPr>
        <p:txBody>
          <a:bodyPr wrap="square" rtlCol="0">
            <a:spAutoFit/>
          </a:bodyPr>
          <a:lstStyle/>
          <a:p>
            <a:pPr algn="r"/>
            <a:fld id="{F41F3A52-2070-4F43-83F2-FC00CB9FE20E}" type="slidenum">
              <a:rPr lang="en-IN" sz="933" smtClean="0">
                <a:latin typeface="Arial" panose="020B0604020202020204" pitchFamily="34" charset="0"/>
                <a:cs typeface="Arial" panose="020B0604020202020204" pitchFamily="34" charset="0"/>
              </a:rPr>
              <a:pPr algn="r"/>
              <a:t>‹#›</a:t>
            </a:fld>
            <a:endParaRPr lang="en-IN" sz="933"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12A4080C-75F4-433B-86EA-85F689DBBA72}"/>
              </a:ext>
            </a:extLst>
          </p:cNvPr>
          <p:cNvPicPr>
            <a:picLocks noChangeAspect="1"/>
          </p:cNvPicPr>
          <p:nvPr userDrawn="1"/>
        </p:nvPicPr>
        <p:blipFill>
          <a:blip r:embed="rId3"/>
          <a:srcRect/>
          <a:stretch/>
        </p:blipFill>
        <p:spPr>
          <a:xfrm>
            <a:off x="9378300" y="162533"/>
            <a:ext cx="2367433" cy="790407"/>
          </a:xfrm>
          <a:prstGeom prst="rect">
            <a:avLst/>
          </a:prstGeom>
        </p:spPr>
      </p:pic>
    </p:spTree>
    <p:extLst>
      <p:ext uri="{BB962C8B-B14F-4D97-AF65-F5344CB8AC3E}">
        <p14:creationId xmlns:p14="http://schemas.microsoft.com/office/powerpoint/2010/main" val="14995764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ing and content 2">
    <p:spTree>
      <p:nvGrpSpPr>
        <p:cNvPr id="1" name=""/>
        <p:cNvGrpSpPr/>
        <p:nvPr/>
      </p:nvGrpSpPr>
      <p:grpSpPr>
        <a:xfrm>
          <a:off x="0" y="0"/>
          <a:ext cx="0" cy="0"/>
          <a:chOff x="0" y="0"/>
          <a:chExt cx="0" cy="0"/>
        </a:xfrm>
      </p:grpSpPr>
      <p:sp>
        <p:nvSpPr>
          <p:cNvPr id="2" name="Title 1"/>
          <p:cNvSpPr>
            <a:spLocks noGrp="1"/>
          </p:cNvSpPr>
          <p:nvPr>
            <p:ph type="title"/>
          </p:nvPr>
        </p:nvSpPr>
        <p:spPr>
          <a:xfrm>
            <a:off x="480000" y="120000"/>
            <a:ext cx="11400000" cy="960000"/>
          </a:xfrm>
        </p:spPr>
        <p:txBody>
          <a:bodyPr>
            <a:noAutofit/>
          </a:bodyPr>
          <a:lstStyle>
            <a:lvl1pPr>
              <a:defRPr sz="4000" b="0" i="0">
                <a:solidFill>
                  <a:schemeClr val="bg2"/>
                </a:solidFill>
                <a:latin typeface="Poppins Medium" charset="0"/>
                <a:ea typeface="Poppins Medium" charset="0"/>
                <a:cs typeface="Poppins Medium" charset="0"/>
              </a:defRPr>
            </a:lvl1pPr>
          </a:lstStyle>
          <a:p>
            <a:r>
              <a:rPr lang="en-US"/>
              <a:t>Click to edit Master title style</a:t>
            </a:r>
            <a:endParaRPr lang="en-US" dirty="0"/>
          </a:p>
        </p:txBody>
      </p:sp>
      <p:sp>
        <p:nvSpPr>
          <p:cNvPr id="3" name="Content Placeholder 2"/>
          <p:cNvSpPr>
            <a:spLocks noGrp="1"/>
          </p:cNvSpPr>
          <p:nvPr>
            <p:ph idx="1"/>
          </p:nvPr>
        </p:nvSpPr>
        <p:spPr>
          <a:xfrm>
            <a:off x="480000" y="1200000"/>
            <a:ext cx="11400000" cy="5040000"/>
          </a:xfrm>
        </p:spPr>
        <p:txBody>
          <a:bodyPr/>
          <a:lstStyle>
            <a:lvl1pPr marL="457189" indent="-457189">
              <a:lnSpc>
                <a:spcPct val="150000"/>
              </a:lnSpc>
              <a:spcBef>
                <a:spcPts val="0"/>
              </a:spcBef>
              <a:spcAft>
                <a:spcPts val="0"/>
              </a:spcAft>
              <a:buClrTx/>
              <a:buFont typeface="Arial" charset="0"/>
              <a:buChar char="•"/>
              <a:defRPr sz="2933" b="0" i="0">
                <a:solidFill>
                  <a:schemeClr val="tx1"/>
                </a:solidFill>
                <a:latin typeface="Poppins Light" charset="0"/>
                <a:ea typeface="Poppins Light" charset="0"/>
                <a:cs typeface="Poppins Light" charset="0"/>
              </a:defRPr>
            </a:lvl1pPr>
            <a:lvl2pPr marL="1066773" indent="-457189">
              <a:lnSpc>
                <a:spcPct val="150000"/>
              </a:lnSpc>
              <a:spcBef>
                <a:spcPts val="0"/>
              </a:spcBef>
              <a:spcAft>
                <a:spcPts val="0"/>
              </a:spcAft>
              <a:buClrTx/>
              <a:buFont typeface="Arial" charset="0"/>
              <a:buChar char="•"/>
              <a:defRPr sz="2667" b="0" i="0">
                <a:solidFill>
                  <a:schemeClr val="tx1"/>
                </a:solidFill>
                <a:latin typeface="Poppins Light" charset="0"/>
                <a:ea typeface="Poppins Light" charset="0"/>
                <a:cs typeface="Poppins Light" charset="0"/>
              </a:defRPr>
            </a:lvl2pPr>
            <a:lvl3pPr marL="1600160" indent="-380990">
              <a:lnSpc>
                <a:spcPct val="150000"/>
              </a:lnSpc>
              <a:spcBef>
                <a:spcPts val="0"/>
              </a:spcBef>
              <a:spcAft>
                <a:spcPts val="0"/>
              </a:spcAft>
              <a:buClrTx/>
              <a:buFont typeface="Arial" charset="0"/>
              <a:buChar char="•"/>
              <a:defRPr sz="2400" b="0" i="0">
                <a:solidFill>
                  <a:schemeClr val="tx1"/>
                </a:solidFill>
                <a:latin typeface="Poppins Light" charset="0"/>
                <a:ea typeface="Poppins Light" charset="0"/>
                <a:cs typeface="Poppins Light" charset="0"/>
              </a:defRPr>
            </a:lvl3pPr>
            <a:lvl4pPr marL="2209745" indent="-380990">
              <a:lnSpc>
                <a:spcPct val="150000"/>
              </a:lnSpc>
              <a:spcBef>
                <a:spcPts val="0"/>
              </a:spcBef>
              <a:spcAft>
                <a:spcPts val="0"/>
              </a:spcAft>
              <a:buClrTx/>
              <a:buFont typeface="Arial" charset="0"/>
              <a:buChar char="•"/>
              <a:defRPr sz="2000" b="0" i="0">
                <a:solidFill>
                  <a:schemeClr val="tx1"/>
                </a:solidFill>
                <a:latin typeface="Poppins Light" charset="0"/>
                <a:ea typeface="Poppins Light" charset="0"/>
                <a:cs typeface="Poppins Light" charset="0"/>
              </a:defRPr>
            </a:lvl4pPr>
            <a:lvl5pPr marL="2666933" indent="-228594">
              <a:lnSpc>
                <a:spcPct val="150000"/>
              </a:lnSpc>
              <a:spcBef>
                <a:spcPts val="0"/>
              </a:spcBef>
              <a:spcAft>
                <a:spcPts val="0"/>
              </a:spcAft>
              <a:buClrTx/>
              <a:buFont typeface="Arial" charset="0"/>
              <a:buChar char="•"/>
              <a:defRPr sz="1600" b="0" i="0">
                <a:solidFill>
                  <a:schemeClr val="tx1"/>
                </a:solidFill>
                <a:latin typeface="Poppins Light" charset="0"/>
                <a:ea typeface="Poppins Light" charset="0"/>
                <a:cs typeface="Poppins Light"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8" name="Picture 7" descr="band.png">
            <a:extLst>
              <a:ext uri="{FF2B5EF4-FFF2-40B4-BE49-F238E27FC236}">
                <a16:creationId xmlns:a16="http://schemas.microsoft.com/office/drawing/2014/main" id="{CD750418-9354-4897-A009-1F082CDD27C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80000" y="1094659"/>
            <a:ext cx="11712001" cy="48000"/>
          </a:xfrm>
          <a:prstGeom prst="rect">
            <a:avLst/>
          </a:prstGeom>
        </p:spPr>
      </p:pic>
      <p:pic>
        <p:nvPicPr>
          <p:cNvPr id="14" name="Picture 13" descr="band.png">
            <a:extLst>
              <a:ext uri="{FF2B5EF4-FFF2-40B4-BE49-F238E27FC236}">
                <a16:creationId xmlns:a16="http://schemas.microsoft.com/office/drawing/2014/main" id="{AFD2A788-2D95-4BDD-A5DF-E17A41FE2C71}"/>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flipH="1">
            <a:off x="480000" y="6367885"/>
            <a:ext cx="11712001" cy="24000"/>
          </a:xfrm>
          <a:prstGeom prst="rect">
            <a:avLst/>
          </a:prstGeom>
        </p:spPr>
      </p:pic>
      <p:sp>
        <p:nvSpPr>
          <p:cNvPr id="15" name="TextBox 14">
            <a:extLst>
              <a:ext uri="{FF2B5EF4-FFF2-40B4-BE49-F238E27FC236}">
                <a16:creationId xmlns:a16="http://schemas.microsoft.com/office/drawing/2014/main" id="{90CF88B9-53AE-4292-A8EF-5EF1AF3E9C6B}"/>
              </a:ext>
            </a:extLst>
          </p:cNvPr>
          <p:cNvSpPr txBox="1"/>
          <p:nvPr userDrawn="1"/>
        </p:nvSpPr>
        <p:spPr>
          <a:xfrm>
            <a:off x="10845801" y="6451600"/>
            <a:ext cx="1176260" cy="235898"/>
          </a:xfrm>
          <a:prstGeom prst="rect">
            <a:avLst/>
          </a:prstGeom>
          <a:noFill/>
        </p:spPr>
        <p:txBody>
          <a:bodyPr wrap="square" rtlCol="0">
            <a:spAutoFit/>
          </a:bodyPr>
          <a:lstStyle/>
          <a:p>
            <a:pPr algn="r"/>
            <a:fld id="{F41F3A52-2070-4F43-83F2-FC00CB9FE20E}" type="slidenum">
              <a:rPr lang="en-IN" sz="933" smtClean="0">
                <a:latin typeface="Arial" panose="020B0604020202020204" pitchFamily="34" charset="0"/>
                <a:cs typeface="Arial" panose="020B0604020202020204" pitchFamily="34" charset="0"/>
              </a:rPr>
              <a:pPr algn="r"/>
              <a:t>‹#›</a:t>
            </a:fld>
            <a:endParaRPr lang="en-IN" sz="933"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3AAA8E8-B17A-4324-A9CA-D9DA6076951E}"/>
              </a:ext>
            </a:extLst>
          </p:cNvPr>
          <p:cNvSpPr txBox="1"/>
          <p:nvPr userDrawn="1"/>
        </p:nvSpPr>
        <p:spPr>
          <a:xfrm>
            <a:off x="368240" y="6451600"/>
            <a:ext cx="1755201" cy="235898"/>
          </a:xfrm>
          <a:prstGeom prst="rect">
            <a:avLst/>
          </a:prstGeom>
          <a:noFill/>
        </p:spPr>
        <p:txBody>
          <a:bodyPr wrap="square" rtlCol="0">
            <a:spAutoFit/>
          </a:bodyPr>
          <a:lstStyle/>
          <a:p>
            <a:pPr algn="l"/>
            <a:r>
              <a:rPr lang="en-IN" sz="933" dirty="0">
                <a:latin typeface="Arial" panose="020B0604020202020204" pitchFamily="34" charset="0"/>
                <a:cs typeface="Arial" panose="020B0604020202020204" pitchFamily="34" charset="0"/>
              </a:rPr>
              <a:t>02-03-2020</a:t>
            </a:r>
          </a:p>
        </p:txBody>
      </p:sp>
      <p:pic>
        <p:nvPicPr>
          <p:cNvPr id="17" name="Picture 16">
            <a:extLst>
              <a:ext uri="{FF2B5EF4-FFF2-40B4-BE49-F238E27FC236}">
                <a16:creationId xmlns:a16="http://schemas.microsoft.com/office/drawing/2014/main" id="{09E70BE2-57E6-4CF1-B9FF-B3A44B42708E}"/>
              </a:ext>
            </a:extLst>
          </p:cNvPr>
          <p:cNvPicPr>
            <a:picLocks noChangeAspect="1"/>
          </p:cNvPicPr>
          <p:nvPr userDrawn="1"/>
        </p:nvPicPr>
        <p:blipFill>
          <a:blip r:embed="rId3"/>
          <a:srcRect/>
          <a:stretch/>
        </p:blipFill>
        <p:spPr>
          <a:xfrm>
            <a:off x="9378300" y="162533"/>
            <a:ext cx="2367433" cy="790407"/>
          </a:xfrm>
          <a:prstGeom prst="rect">
            <a:avLst/>
          </a:prstGeom>
        </p:spPr>
      </p:pic>
    </p:spTree>
    <p:extLst>
      <p:ext uri="{BB962C8B-B14F-4D97-AF65-F5344CB8AC3E}">
        <p14:creationId xmlns:p14="http://schemas.microsoft.com/office/powerpoint/2010/main" val="3087808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ing, content and image 1">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00000" y="1200000"/>
            <a:ext cx="7080000" cy="5040000"/>
          </a:xfrm>
        </p:spPr>
        <p:txBody>
          <a:bodyPr>
            <a:normAutofit/>
          </a:bodyPr>
          <a:lstStyle>
            <a:lvl1pPr marL="0" indent="0" algn="l">
              <a:buNone/>
              <a:defRPr sz="2933" b="0" i="0">
                <a:ln>
                  <a:noFill/>
                </a:ln>
                <a:solidFill>
                  <a:schemeClr val="tx1"/>
                </a:solidFill>
                <a:latin typeface="Poppins Light" charset="0"/>
                <a:ea typeface="Poppins Light" charset="0"/>
                <a:cs typeface="Poppins Light"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480000" y="120000"/>
            <a:ext cx="11400000" cy="960000"/>
          </a:xfrm>
        </p:spPr>
        <p:txBody>
          <a:bodyPr>
            <a:noAutofit/>
          </a:bodyPr>
          <a:lstStyle>
            <a:lvl1pPr>
              <a:defRPr sz="4000" b="0" i="0">
                <a:ln>
                  <a:noFill/>
                </a:ln>
                <a:solidFill>
                  <a:schemeClr val="bg2"/>
                </a:solidFill>
                <a:latin typeface="Poppins Medium" charset="0"/>
                <a:ea typeface="Poppins Medium" charset="0"/>
                <a:cs typeface="Poppins Medium" charset="0"/>
              </a:defRPr>
            </a:lvl1pPr>
          </a:lstStyle>
          <a:p>
            <a:r>
              <a:rPr lang="en-US"/>
              <a:t>Click to edit Master title style</a:t>
            </a:r>
            <a:endParaRPr lang="en-US" dirty="0"/>
          </a:p>
        </p:txBody>
      </p:sp>
      <p:sp>
        <p:nvSpPr>
          <p:cNvPr id="12" name="Picture Placeholder 11"/>
          <p:cNvSpPr>
            <a:spLocks noGrp="1"/>
          </p:cNvSpPr>
          <p:nvPr>
            <p:ph type="pic" sz="quarter" idx="10" hasCustomPrompt="1"/>
          </p:nvPr>
        </p:nvSpPr>
        <p:spPr>
          <a:xfrm>
            <a:off x="480000" y="1296254"/>
            <a:ext cx="4080000" cy="4943745"/>
          </a:xfrm>
        </p:spPr>
        <p:txBody>
          <a:bodyPr anchor="ctr">
            <a:normAutofit/>
          </a:bodyPr>
          <a:lstStyle>
            <a:lvl1pPr marL="0" indent="0" algn="ctr">
              <a:buNone/>
              <a:defRPr sz="2667" b="0" i="0">
                <a:solidFill>
                  <a:schemeClr val="tx1"/>
                </a:solidFill>
                <a:latin typeface="Poppins Light" charset="0"/>
                <a:ea typeface="Poppins Light" charset="0"/>
                <a:cs typeface="Poppins Light" charset="0"/>
              </a:defRPr>
            </a:lvl1pPr>
          </a:lstStyle>
          <a:p>
            <a:r>
              <a:rPr lang="en-US" dirty="0"/>
              <a:t>Insert picture</a:t>
            </a:r>
          </a:p>
        </p:txBody>
      </p:sp>
      <p:pic>
        <p:nvPicPr>
          <p:cNvPr id="8" name="Picture 7" descr="band.png">
            <a:extLst>
              <a:ext uri="{FF2B5EF4-FFF2-40B4-BE49-F238E27FC236}">
                <a16:creationId xmlns:a16="http://schemas.microsoft.com/office/drawing/2014/main" id="{C1ECAA82-7ADF-4801-B35D-C40C583ED1C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80000" y="1094659"/>
            <a:ext cx="11712001" cy="48000"/>
          </a:xfrm>
          <a:prstGeom prst="rect">
            <a:avLst/>
          </a:prstGeom>
        </p:spPr>
      </p:pic>
      <p:pic>
        <p:nvPicPr>
          <p:cNvPr id="15" name="Picture 14" descr="band.png">
            <a:extLst>
              <a:ext uri="{FF2B5EF4-FFF2-40B4-BE49-F238E27FC236}">
                <a16:creationId xmlns:a16="http://schemas.microsoft.com/office/drawing/2014/main" id="{52E7510D-BD80-4751-B8F2-C0DB3D780080}"/>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flipH="1">
            <a:off x="480000" y="6367885"/>
            <a:ext cx="11712001" cy="24000"/>
          </a:xfrm>
          <a:prstGeom prst="rect">
            <a:avLst/>
          </a:prstGeom>
        </p:spPr>
      </p:pic>
      <p:sp>
        <p:nvSpPr>
          <p:cNvPr id="17" name="TextBox 16">
            <a:extLst>
              <a:ext uri="{FF2B5EF4-FFF2-40B4-BE49-F238E27FC236}">
                <a16:creationId xmlns:a16="http://schemas.microsoft.com/office/drawing/2014/main" id="{C3A9CBD7-2AEC-4927-8E55-6A809C1A744C}"/>
              </a:ext>
            </a:extLst>
          </p:cNvPr>
          <p:cNvSpPr txBox="1"/>
          <p:nvPr userDrawn="1"/>
        </p:nvSpPr>
        <p:spPr>
          <a:xfrm>
            <a:off x="10845801" y="6451600"/>
            <a:ext cx="1176260" cy="235898"/>
          </a:xfrm>
          <a:prstGeom prst="rect">
            <a:avLst/>
          </a:prstGeom>
          <a:noFill/>
        </p:spPr>
        <p:txBody>
          <a:bodyPr wrap="square" rtlCol="0">
            <a:spAutoFit/>
          </a:bodyPr>
          <a:lstStyle/>
          <a:p>
            <a:pPr algn="r"/>
            <a:fld id="{F41F3A52-2070-4F43-83F2-FC00CB9FE20E}" type="slidenum">
              <a:rPr lang="en-IN" sz="933" smtClean="0">
                <a:latin typeface="Arial" panose="020B0604020202020204" pitchFamily="34" charset="0"/>
                <a:cs typeface="Arial" panose="020B0604020202020204" pitchFamily="34" charset="0"/>
              </a:rPr>
              <a:pPr algn="r"/>
              <a:t>‹#›</a:t>
            </a:fld>
            <a:endParaRPr lang="en-IN" sz="933"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F7BD7D52-B4E6-47A8-B72D-D9B5F346DFD1}"/>
              </a:ext>
            </a:extLst>
          </p:cNvPr>
          <p:cNvSpPr txBox="1"/>
          <p:nvPr userDrawn="1"/>
        </p:nvSpPr>
        <p:spPr>
          <a:xfrm>
            <a:off x="368240" y="6451600"/>
            <a:ext cx="1755201" cy="235898"/>
          </a:xfrm>
          <a:prstGeom prst="rect">
            <a:avLst/>
          </a:prstGeom>
          <a:noFill/>
        </p:spPr>
        <p:txBody>
          <a:bodyPr wrap="square" rtlCol="0">
            <a:spAutoFit/>
          </a:bodyPr>
          <a:lstStyle/>
          <a:p>
            <a:pPr algn="l"/>
            <a:r>
              <a:rPr lang="en-IN" sz="933" dirty="0">
                <a:latin typeface="Arial" panose="020B0604020202020204" pitchFamily="34" charset="0"/>
                <a:cs typeface="Arial" panose="020B0604020202020204" pitchFamily="34" charset="0"/>
              </a:rPr>
              <a:t>02-03-2020</a:t>
            </a:r>
          </a:p>
        </p:txBody>
      </p:sp>
    </p:spTree>
    <p:extLst>
      <p:ext uri="{BB962C8B-B14F-4D97-AF65-F5344CB8AC3E}">
        <p14:creationId xmlns:p14="http://schemas.microsoft.com/office/powerpoint/2010/main" val="2137121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ing, content and image 2">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800000" y="1200000"/>
            <a:ext cx="7080000" cy="5040000"/>
          </a:xfrm>
        </p:spPr>
        <p:txBody>
          <a:bodyPr>
            <a:normAutofit/>
          </a:bodyPr>
          <a:lstStyle>
            <a:lvl1pPr marL="0" indent="0" algn="l">
              <a:buNone/>
              <a:defRPr sz="2933" b="0" i="0">
                <a:ln>
                  <a:noFill/>
                </a:ln>
                <a:solidFill>
                  <a:schemeClr val="tx1"/>
                </a:solidFill>
                <a:latin typeface="Poppins Light" charset="0"/>
                <a:ea typeface="Poppins Light" charset="0"/>
                <a:cs typeface="Poppins Light"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480000" y="120000"/>
            <a:ext cx="11400000" cy="960000"/>
          </a:xfrm>
        </p:spPr>
        <p:txBody>
          <a:bodyPr>
            <a:noAutofit/>
          </a:bodyPr>
          <a:lstStyle>
            <a:lvl1pPr>
              <a:defRPr sz="4000" b="0" i="0">
                <a:ln>
                  <a:noFill/>
                </a:ln>
                <a:solidFill>
                  <a:schemeClr val="bg2"/>
                </a:solidFill>
                <a:latin typeface="Poppins Medium" charset="0"/>
                <a:ea typeface="Poppins Medium" charset="0"/>
                <a:cs typeface="Poppins Medium" charset="0"/>
              </a:defRPr>
            </a:lvl1pPr>
          </a:lstStyle>
          <a:p>
            <a:r>
              <a:rPr lang="en-US"/>
              <a:t>Click to edit Master title style</a:t>
            </a:r>
            <a:endParaRPr lang="en-US" dirty="0"/>
          </a:p>
        </p:txBody>
      </p:sp>
      <p:sp>
        <p:nvSpPr>
          <p:cNvPr id="8" name="Picture Placeholder 11">
            <a:extLst>
              <a:ext uri="{FF2B5EF4-FFF2-40B4-BE49-F238E27FC236}">
                <a16:creationId xmlns:a16="http://schemas.microsoft.com/office/drawing/2014/main" id="{8D0FBCD7-90B0-1F4B-8A31-28B39C968D09}"/>
              </a:ext>
            </a:extLst>
          </p:cNvPr>
          <p:cNvSpPr>
            <a:spLocks noGrp="1"/>
          </p:cNvSpPr>
          <p:nvPr>
            <p:ph type="pic" sz="quarter" idx="10" hasCustomPrompt="1"/>
          </p:nvPr>
        </p:nvSpPr>
        <p:spPr>
          <a:xfrm>
            <a:off x="480000" y="1296252"/>
            <a:ext cx="4080000" cy="2400000"/>
          </a:xfrm>
        </p:spPr>
        <p:txBody>
          <a:bodyPr anchor="ctr">
            <a:normAutofit/>
          </a:bodyPr>
          <a:lstStyle>
            <a:lvl1pPr marL="0" indent="0" algn="ctr">
              <a:buNone/>
              <a:defRPr sz="2667" b="0" i="0">
                <a:solidFill>
                  <a:schemeClr val="tx1"/>
                </a:solidFill>
                <a:latin typeface="Poppins Light" charset="0"/>
                <a:ea typeface="Poppins Light" charset="0"/>
                <a:cs typeface="Poppins Light" charset="0"/>
              </a:defRPr>
            </a:lvl1pPr>
          </a:lstStyle>
          <a:p>
            <a:r>
              <a:rPr lang="en-US" dirty="0"/>
              <a:t>Insert picture</a:t>
            </a:r>
          </a:p>
        </p:txBody>
      </p:sp>
      <p:sp>
        <p:nvSpPr>
          <p:cNvPr id="10" name="Picture Placeholder 11">
            <a:extLst>
              <a:ext uri="{FF2B5EF4-FFF2-40B4-BE49-F238E27FC236}">
                <a16:creationId xmlns:a16="http://schemas.microsoft.com/office/drawing/2014/main" id="{329B92DB-C350-934A-9BCE-9B2D49B344AC}"/>
              </a:ext>
            </a:extLst>
          </p:cNvPr>
          <p:cNvSpPr>
            <a:spLocks noGrp="1"/>
          </p:cNvSpPr>
          <p:nvPr>
            <p:ph type="pic" sz="quarter" idx="11" hasCustomPrompt="1"/>
          </p:nvPr>
        </p:nvSpPr>
        <p:spPr>
          <a:xfrm>
            <a:off x="480000" y="3840000"/>
            <a:ext cx="4080000" cy="2400000"/>
          </a:xfrm>
        </p:spPr>
        <p:txBody>
          <a:bodyPr anchor="ctr">
            <a:normAutofit/>
          </a:bodyPr>
          <a:lstStyle>
            <a:lvl1pPr marL="0" indent="0" algn="ctr">
              <a:buNone/>
              <a:defRPr sz="2667" b="0" i="0">
                <a:solidFill>
                  <a:schemeClr val="tx1"/>
                </a:solidFill>
                <a:latin typeface="Poppins Light" charset="0"/>
                <a:ea typeface="Poppins Light" charset="0"/>
                <a:cs typeface="Poppins Light" charset="0"/>
              </a:defRPr>
            </a:lvl1pPr>
          </a:lstStyle>
          <a:p>
            <a:r>
              <a:rPr lang="en-US" dirty="0"/>
              <a:t>Insert picture</a:t>
            </a:r>
          </a:p>
        </p:txBody>
      </p:sp>
      <p:pic>
        <p:nvPicPr>
          <p:cNvPr id="9" name="Picture 8" descr="band.png">
            <a:extLst>
              <a:ext uri="{FF2B5EF4-FFF2-40B4-BE49-F238E27FC236}">
                <a16:creationId xmlns:a16="http://schemas.microsoft.com/office/drawing/2014/main" id="{C2DD8854-35F4-49EA-8B29-9BEAA3F1D2A9}"/>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80000" y="1094659"/>
            <a:ext cx="11712001" cy="48000"/>
          </a:xfrm>
          <a:prstGeom prst="rect">
            <a:avLst/>
          </a:prstGeom>
        </p:spPr>
      </p:pic>
      <p:pic>
        <p:nvPicPr>
          <p:cNvPr id="17" name="Picture 16" descr="band.png">
            <a:extLst>
              <a:ext uri="{FF2B5EF4-FFF2-40B4-BE49-F238E27FC236}">
                <a16:creationId xmlns:a16="http://schemas.microsoft.com/office/drawing/2014/main" id="{F8653B43-B5E4-49A9-BB5A-04409BCF7B0D}"/>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flipH="1">
            <a:off x="480000" y="6367885"/>
            <a:ext cx="11712001" cy="24000"/>
          </a:xfrm>
          <a:prstGeom prst="rect">
            <a:avLst/>
          </a:prstGeom>
        </p:spPr>
      </p:pic>
      <p:sp>
        <p:nvSpPr>
          <p:cNvPr id="18" name="TextBox 17">
            <a:extLst>
              <a:ext uri="{FF2B5EF4-FFF2-40B4-BE49-F238E27FC236}">
                <a16:creationId xmlns:a16="http://schemas.microsoft.com/office/drawing/2014/main" id="{4452A473-D2D3-4E6E-9A71-5D48B2E51A00}"/>
              </a:ext>
            </a:extLst>
          </p:cNvPr>
          <p:cNvSpPr txBox="1"/>
          <p:nvPr userDrawn="1"/>
        </p:nvSpPr>
        <p:spPr>
          <a:xfrm>
            <a:off x="10845801" y="6451600"/>
            <a:ext cx="1176260" cy="235898"/>
          </a:xfrm>
          <a:prstGeom prst="rect">
            <a:avLst/>
          </a:prstGeom>
          <a:noFill/>
        </p:spPr>
        <p:txBody>
          <a:bodyPr wrap="square" rtlCol="0">
            <a:spAutoFit/>
          </a:bodyPr>
          <a:lstStyle/>
          <a:p>
            <a:pPr algn="r"/>
            <a:fld id="{F41F3A52-2070-4F43-83F2-FC00CB9FE20E}" type="slidenum">
              <a:rPr lang="en-IN" sz="933" smtClean="0">
                <a:latin typeface="Arial" panose="020B0604020202020204" pitchFamily="34" charset="0"/>
                <a:cs typeface="Arial" panose="020B0604020202020204" pitchFamily="34" charset="0"/>
              </a:rPr>
              <a:pPr algn="r"/>
              <a:t>‹#›</a:t>
            </a:fld>
            <a:endParaRPr lang="en-IN" sz="933" dirty="0">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6132A4B4-6634-4B86-B5DA-A665818E7647}"/>
              </a:ext>
            </a:extLst>
          </p:cNvPr>
          <p:cNvSpPr txBox="1"/>
          <p:nvPr userDrawn="1"/>
        </p:nvSpPr>
        <p:spPr>
          <a:xfrm>
            <a:off x="368240" y="6451600"/>
            <a:ext cx="1755201" cy="235898"/>
          </a:xfrm>
          <a:prstGeom prst="rect">
            <a:avLst/>
          </a:prstGeom>
          <a:noFill/>
        </p:spPr>
        <p:txBody>
          <a:bodyPr wrap="square" rtlCol="0">
            <a:spAutoFit/>
          </a:bodyPr>
          <a:lstStyle/>
          <a:p>
            <a:pPr algn="l"/>
            <a:r>
              <a:rPr lang="en-IN" sz="933" dirty="0">
                <a:latin typeface="Arial" panose="020B0604020202020204" pitchFamily="34" charset="0"/>
                <a:cs typeface="Arial" panose="020B0604020202020204" pitchFamily="34" charset="0"/>
              </a:rPr>
              <a:t>02-03-2020</a:t>
            </a:r>
          </a:p>
        </p:txBody>
      </p:sp>
    </p:spTree>
    <p:extLst>
      <p:ext uri="{BB962C8B-B14F-4D97-AF65-F5344CB8AC3E}">
        <p14:creationId xmlns:p14="http://schemas.microsoft.com/office/powerpoint/2010/main" val="2257362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ing and images 1">
    <p:spTree>
      <p:nvGrpSpPr>
        <p:cNvPr id="1" name=""/>
        <p:cNvGrpSpPr/>
        <p:nvPr/>
      </p:nvGrpSpPr>
      <p:grpSpPr>
        <a:xfrm>
          <a:off x="0" y="0"/>
          <a:ext cx="0" cy="0"/>
          <a:chOff x="0" y="0"/>
          <a:chExt cx="0" cy="0"/>
        </a:xfrm>
      </p:grpSpPr>
      <p:sp>
        <p:nvSpPr>
          <p:cNvPr id="2" name="Title 1"/>
          <p:cNvSpPr>
            <a:spLocks noGrp="1"/>
          </p:cNvSpPr>
          <p:nvPr>
            <p:ph type="ctrTitle"/>
          </p:nvPr>
        </p:nvSpPr>
        <p:spPr>
          <a:xfrm>
            <a:off x="480000" y="120000"/>
            <a:ext cx="11400000" cy="960000"/>
          </a:xfrm>
        </p:spPr>
        <p:txBody>
          <a:bodyPr>
            <a:noAutofit/>
          </a:bodyPr>
          <a:lstStyle>
            <a:lvl1pPr>
              <a:defRPr sz="4000" b="0" i="0">
                <a:ln>
                  <a:noFill/>
                </a:ln>
                <a:solidFill>
                  <a:schemeClr val="bg2"/>
                </a:solidFill>
                <a:latin typeface="Poppins Medium" charset="0"/>
                <a:ea typeface="Poppins Medium" charset="0"/>
                <a:cs typeface="Poppins Medium" charset="0"/>
              </a:defRPr>
            </a:lvl1pPr>
          </a:lstStyle>
          <a:p>
            <a:r>
              <a:rPr lang="en-US"/>
              <a:t>Click to edit Master title style</a:t>
            </a:r>
            <a:endParaRPr lang="en-US" dirty="0"/>
          </a:p>
        </p:txBody>
      </p:sp>
      <p:sp>
        <p:nvSpPr>
          <p:cNvPr id="12" name="Picture Placeholder 11"/>
          <p:cNvSpPr>
            <a:spLocks noGrp="1"/>
          </p:cNvSpPr>
          <p:nvPr>
            <p:ph type="pic" sz="quarter" idx="10" hasCustomPrompt="1"/>
          </p:nvPr>
        </p:nvSpPr>
        <p:spPr>
          <a:xfrm>
            <a:off x="480000" y="1355197"/>
            <a:ext cx="4080000" cy="2280000"/>
          </a:xfrm>
        </p:spPr>
        <p:txBody>
          <a:bodyPr anchor="ctr">
            <a:normAutofit/>
          </a:bodyPr>
          <a:lstStyle>
            <a:lvl1pPr marL="0" indent="0" algn="ctr">
              <a:buNone/>
              <a:defRPr sz="2667" b="0" i="0">
                <a:solidFill>
                  <a:schemeClr val="tx1"/>
                </a:solidFill>
                <a:latin typeface="Poppins Light" charset="0"/>
                <a:ea typeface="Poppins Light" charset="0"/>
                <a:cs typeface="Poppins Light" charset="0"/>
              </a:defRPr>
            </a:lvl1pPr>
          </a:lstStyle>
          <a:p>
            <a:r>
              <a:rPr lang="en-US" dirty="0"/>
              <a:t>Insert picture</a:t>
            </a:r>
          </a:p>
        </p:txBody>
      </p:sp>
      <p:sp>
        <p:nvSpPr>
          <p:cNvPr id="7" name="Picture Placeholder 11">
            <a:extLst>
              <a:ext uri="{FF2B5EF4-FFF2-40B4-BE49-F238E27FC236}">
                <a16:creationId xmlns:a16="http://schemas.microsoft.com/office/drawing/2014/main" id="{FA5D83F2-32DA-D64A-84EF-14AB6C780EFA}"/>
              </a:ext>
            </a:extLst>
          </p:cNvPr>
          <p:cNvSpPr>
            <a:spLocks noGrp="1"/>
          </p:cNvSpPr>
          <p:nvPr>
            <p:ph type="pic" sz="quarter" idx="11" hasCustomPrompt="1"/>
          </p:nvPr>
        </p:nvSpPr>
        <p:spPr>
          <a:xfrm>
            <a:off x="480000" y="3995200"/>
            <a:ext cx="4080000" cy="2280000"/>
          </a:xfrm>
        </p:spPr>
        <p:txBody>
          <a:bodyPr anchor="ctr">
            <a:normAutofit/>
          </a:bodyPr>
          <a:lstStyle>
            <a:lvl1pPr marL="0" indent="0" algn="ctr">
              <a:buNone/>
              <a:defRPr sz="2667" b="0" i="0">
                <a:solidFill>
                  <a:schemeClr val="tx1"/>
                </a:solidFill>
                <a:latin typeface="Poppins Light" charset="0"/>
                <a:ea typeface="Poppins Light" charset="0"/>
                <a:cs typeface="Poppins Light" charset="0"/>
              </a:defRPr>
            </a:lvl1pPr>
          </a:lstStyle>
          <a:p>
            <a:r>
              <a:rPr lang="en-US" dirty="0"/>
              <a:t>Insert picture</a:t>
            </a:r>
          </a:p>
        </p:txBody>
      </p:sp>
      <p:sp>
        <p:nvSpPr>
          <p:cNvPr id="8" name="Picture Placeholder 11">
            <a:extLst>
              <a:ext uri="{FF2B5EF4-FFF2-40B4-BE49-F238E27FC236}">
                <a16:creationId xmlns:a16="http://schemas.microsoft.com/office/drawing/2014/main" id="{E323D806-DB96-794F-AA5B-A74F36D9F301}"/>
              </a:ext>
            </a:extLst>
          </p:cNvPr>
          <p:cNvSpPr>
            <a:spLocks noGrp="1"/>
          </p:cNvSpPr>
          <p:nvPr>
            <p:ph type="pic" sz="quarter" idx="12" hasCustomPrompt="1"/>
          </p:nvPr>
        </p:nvSpPr>
        <p:spPr>
          <a:xfrm>
            <a:off x="4800000" y="1355200"/>
            <a:ext cx="7080000" cy="4920000"/>
          </a:xfrm>
        </p:spPr>
        <p:txBody>
          <a:bodyPr anchor="ctr">
            <a:normAutofit/>
          </a:bodyPr>
          <a:lstStyle>
            <a:lvl1pPr marL="0" indent="0" algn="ctr">
              <a:buNone/>
              <a:defRPr sz="2667" b="0" i="0">
                <a:solidFill>
                  <a:schemeClr val="tx1"/>
                </a:solidFill>
                <a:latin typeface="Poppins Light" charset="0"/>
                <a:ea typeface="Poppins Light" charset="0"/>
                <a:cs typeface="Poppins Light" charset="0"/>
              </a:defRPr>
            </a:lvl1pPr>
          </a:lstStyle>
          <a:p>
            <a:r>
              <a:rPr lang="en-US" dirty="0"/>
              <a:t>Insert picture</a:t>
            </a:r>
          </a:p>
        </p:txBody>
      </p:sp>
      <p:pic>
        <p:nvPicPr>
          <p:cNvPr id="17" name="Picture 16" descr="band.png">
            <a:extLst>
              <a:ext uri="{FF2B5EF4-FFF2-40B4-BE49-F238E27FC236}">
                <a16:creationId xmlns:a16="http://schemas.microsoft.com/office/drawing/2014/main" id="{A6BC58E8-09C6-428D-845F-D837796E637B}"/>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80000" y="1094659"/>
            <a:ext cx="11712001" cy="48000"/>
          </a:xfrm>
          <a:prstGeom prst="rect">
            <a:avLst/>
          </a:prstGeom>
        </p:spPr>
      </p:pic>
      <p:pic>
        <p:nvPicPr>
          <p:cNvPr id="21" name="Picture 20" descr="band.png">
            <a:extLst>
              <a:ext uri="{FF2B5EF4-FFF2-40B4-BE49-F238E27FC236}">
                <a16:creationId xmlns:a16="http://schemas.microsoft.com/office/drawing/2014/main" id="{493BFDCF-3CCE-48F9-928C-8B3A422A448C}"/>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flipH="1">
            <a:off x="480000" y="6367885"/>
            <a:ext cx="11712001" cy="24000"/>
          </a:xfrm>
          <a:prstGeom prst="rect">
            <a:avLst/>
          </a:prstGeom>
        </p:spPr>
      </p:pic>
      <p:sp>
        <p:nvSpPr>
          <p:cNvPr id="22" name="TextBox 21">
            <a:extLst>
              <a:ext uri="{FF2B5EF4-FFF2-40B4-BE49-F238E27FC236}">
                <a16:creationId xmlns:a16="http://schemas.microsoft.com/office/drawing/2014/main" id="{0133F185-0D1F-4A80-9BC2-F413F220AB73}"/>
              </a:ext>
            </a:extLst>
          </p:cNvPr>
          <p:cNvSpPr txBox="1"/>
          <p:nvPr userDrawn="1"/>
        </p:nvSpPr>
        <p:spPr>
          <a:xfrm>
            <a:off x="10845801" y="6451600"/>
            <a:ext cx="1176260" cy="235898"/>
          </a:xfrm>
          <a:prstGeom prst="rect">
            <a:avLst/>
          </a:prstGeom>
          <a:noFill/>
        </p:spPr>
        <p:txBody>
          <a:bodyPr wrap="square" rtlCol="0">
            <a:spAutoFit/>
          </a:bodyPr>
          <a:lstStyle/>
          <a:p>
            <a:pPr algn="r"/>
            <a:fld id="{F41F3A52-2070-4F43-83F2-FC00CB9FE20E}" type="slidenum">
              <a:rPr lang="en-IN" sz="933" smtClean="0">
                <a:latin typeface="Arial" panose="020B0604020202020204" pitchFamily="34" charset="0"/>
                <a:cs typeface="Arial" panose="020B0604020202020204" pitchFamily="34" charset="0"/>
              </a:rPr>
              <a:pPr algn="r"/>
              <a:t>‹#›</a:t>
            </a:fld>
            <a:endParaRPr lang="en-IN" sz="933"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C85F139D-1E0A-4D95-9CA6-4DB6F8A3C87E}"/>
              </a:ext>
            </a:extLst>
          </p:cNvPr>
          <p:cNvSpPr txBox="1"/>
          <p:nvPr userDrawn="1"/>
        </p:nvSpPr>
        <p:spPr>
          <a:xfrm>
            <a:off x="368240" y="6451600"/>
            <a:ext cx="1755201" cy="235898"/>
          </a:xfrm>
          <a:prstGeom prst="rect">
            <a:avLst/>
          </a:prstGeom>
          <a:noFill/>
        </p:spPr>
        <p:txBody>
          <a:bodyPr wrap="square" rtlCol="0">
            <a:spAutoFit/>
          </a:bodyPr>
          <a:lstStyle/>
          <a:p>
            <a:pPr algn="l"/>
            <a:r>
              <a:rPr lang="en-IN" sz="933" dirty="0">
                <a:latin typeface="Arial" panose="020B0604020202020204" pitchFamily="34" charset="0"/>
                <a:cs typeface="Arial" panose="020B0604020202020204" pitchFamily="34" charset="0"/>
              </a:rPr>
              <a:t>02-03-2020</a:t>
            </a:r>
          </a:p>
        </p:txBody>
      </p:sp>
    </p:spTree>
    <p:extLst>
      <p:ext uri="{BB962C8B-B14F-4D97-AF65-F5344CB8AC3E}">
        <p14:creationId xmlns:p14="http://schemas.microsoft.com/office/powerpoint/2010/main" val="2232989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Heading only">
    <p:spTree>
      <p:nvGrpSpPr>
        <p:cNvPr id="1" name=""/>
        <p:cNvGrpSpPr/>
        <p:nvPr/>
      </p:nvGrpSpPr>
      <p:grpSpPr>
        <a:xfrm>
          <a:off x="0" y="0"/>
          <a:ext cx="0" cy="0"/>
          <a:chOff x="0" y="0"/>
          <a:chExt cx="0" cy="0"/>
        </a:xfrm>
      </p:grpSpPr>
      <p:sp>
        <p:nvSpPr>
          <p:cNvPr id="2" name="Title 1"/>
          <p:cNvSpPr>
            <a:spLocks noGrp="1"/>
          </p:cNvSpPr>
          <p:nvPr>
            <p:ph type="title"/>
          </p:nvPr>
        </p:nvSpPr>
        <p:spPr>
          <a:xfrm>
            <a:off x="480000" y="120000"/>
            <a:ext cx="11400000" cy="960000"/>
          </a:xfrm>
        </p:spPr>
        <p:txBody>
          <a:bodyPr>
            <a:noAutofit/>
          </a:bodyPr>
          <a:lstStyle>
            <a:lvl1pPr>
              <a:defRPr sz="4000">
                <a:solidFill>
                  <a:schemeClr val="bg2"/>
                </a:solidFill>
              </a:defRPr>
            </a:lvl1pPr>
          </a:lstStyle>
          <a:p>
            <a:r>
              <a:rPr lang="en-US"/>
              <a:t>Click to edit Master title style</a:t>
            </a:r>
            <a:endParaRPr lang="en-US" dirty="0"/>
          </a:p>
        </p:txBody>
      </p:sp>
      <p:pic>
        <p:nvPicPr>
          <p:cNvPr id="8" name="Picture 7" descr="band.png">
            <a:extLst>
              <a:ext uri="{FF2B5EF4-FFF2-40B4-BE49-F238E27FC236}">
                <a16:creationId xmlns:a16="http://schemas.microsoft.com/office/drawing/2014/main" id="{F72FAF7C-AD12-42F0-A7BD-188008E1E29F}"/>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80000" y="1094659"/>
            <a:ext cx="11712001" cy="48000"/>
          </a:xfrm>
          <a:prstGeom prst="rect">
            <a:avLst/>
          </a:prstGeom>
        </p:spPr>
      </p:pic>
      <p:pic>
        <p:nvPicPr>
          <p:cNvPr id="12" name="Picture 11" descr="band.png">
            <a:extLst>
              <a:ext uri="{FF2B5EF4-FFF2-40B4-BE49-F238E27FC236}">
                <a16:creationId xmlns:a16="http://schemas.microsoft.com/office/drawing/2014/main" id="{6B4A9BCB-22E8-43D9-964D-38C7CA49B0D9}"/>
              </a:ext>
            </a:extLst>
          </p:cNvPr>
          <p:cNvPicPr>
            <a:picLocks/>
          </p:cNvPicPr>
          <p:nvPr userDrawn="1"/>
        </p:nvPicPr>
        <p:blipFill>
          <a:blip r:embed="rId2">
            <a:extLst>
              <a:ext uri="{28A0092B-C50C-407E-A947-70E740481C1C}">
                <a14:useLocalDpi xmlns:a14="http://schemas.microsoft.com/office/drawing/2010/main" val="0"/>
              </a:ext>
            </a:extLst>
          </a:blip>
          <a:stretch>
            <a:fillRect/>
          </a:stretch>
        </p:blipFill>
        <p:spPr>
          <a:xfrm flipH="1">
            <a:off x="480000" y="6367885"/>
            <a:ext cx="11712001" cy="24000"/>
          </a:xfrm>
          <a:prstGeom prst="rect">
            <a:avLst/>
          </a:prstGeom>
        </p:spPr>
      </p:pic>
      <p:sp>
        <p:nvSpPr>
          <p:cNvPr id="13" name="TextBox 12">
            <a:extLst>
              <a:ext uri="{FF2B5EF4-FFF2-40B4-BE49-F238E27FC236}">
                <a16:creationId xmlns:a16="http://schemas.microsoft.com/office/drawing/2014/main" id="{5524938F-102F-40A8-A75D-EF61080607DA}"/>
              </a:ext>
            </a:extLst>
          </p:cNvPr>
          <p:cNvSpPr txBox="1"/>
          <p:nvPr userDrawn="1"/>
        </p:nvSpPr>
        <p:spPr>
          <a:xfrm>
            <a:off x="10845801" y="6451600"/>
            <a:ext cx="1176260" cy="235898"/>
          </a:xfrm>
          <a:prstGeom prst="rect">
            <a:avLst/>
          </a:prstGeom>
          <a:noFill/>
        </p:spPr>
        <p:txBody>
          <a:bodyPr wrap="square" rtlCol="0">
            <a:spAutoFit/>
          </a:bodyPr>
          <a:lstStyle/>
          <a:p>
            <a:pPr algn="r"/>
            <a:fld id="{F41F3A52-2070-4F43-83F2-FC00CB9FE20E}" type="slidenum">
              <a:rPr lang="en-IN" sz="933" smtClean="0">
                <a:latin typeface="Arial" panose="020B0604020202020204" pitchFamily="34" charset="0"/>
                <a:cs typeface="Arial" panose="020B0604020202020204" pitchFamily="34" charset="0"/>
              </a:rPr>
              <a:pPr algn="r"/>
              <a:t>‹#›</a:t>
            </a:fld>
            <a:endParaRPr lang="en-IN" sz="933" dirty="0">
              <a:latin typeface="Arial" panose="020B060402020202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4F8430A4-9589-48BC-BC7B-94F4C92C5423}"/>
              </a:ext>
            </a:extLst>
          </p:cNvPr>
          <p:cNvPicPr>
            <a:picLocks noChangeAspect="1"/>
          </p:cNvPicPr>
          <p:nvPr userDrawn="1"/>
        </p:nvPicPr>
        <p:blipFill>
          <a:blip r:embed="rId3"/>
          <a:srcRect/>
          <a:stretch/>
        </p:blipFill>
        <p:spPr>
          <a:xfrm>
            <a:off x="9378300" y="162533"/>
            <a:ext cx="2367433" cy="790407"/>
          </a:xfrm>
          <a:prstGeom prst="rect">
            <a:avLst/>
          </a:prstGeom>
        </p:spPr>
      </p:pic>
    </p:spTree>
    <p:extLst>
      <p:ext uri="{BB962C8B-B14F-4D97-AF65-F5344CB8AC3E}">
        <p14:creationId xmlns:p14="http://schemas.microsoft.com/office/powerpoint/2010/main" val="24950748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10735410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Divider 1">
    <p:spTree>
      <p:nvGrpSpPr>
        <p:cNvPr id="1" name=""/>
        <p:cNvGrpSpPr/>
        <p:nvPr/>
      </p:nvGrpSpPr>
      <p:grpSpPr>
        <a:xfrm>
          <a:off x="0" y="0"/>
          <a:ext cx="0" cy="0"/>
          <a:chOff x="0" y="0"/>
          <a:chExt cx="0" cy="0"/>
        </a:xfrm>
      </p:grpSpPr>
      <p:sp>
        <p:nvSpPr>
          <p:cNvPr id="7" name="Oval 6"/>
          <p:cNvSpPr/>
          <p:nvPr userDrawn="1"/>
        </p:nvSpPr>
        <p:spPr>
          <a:xfrm>
            <a:off x="-3293633" y="-18733"/>
            <a:ext cx="6917800" cy="6917800"/>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Subtitle 2"/>
          <p:cNvSpPr>
            <a:spLocks noGrp="1"/>
          </p:cNvSpPr>
          <p:nvPr>
            <p:ph type="subTitle" idx="1" hasCustomPrompt="1"/>
          </p:nvPr>
        </p:nvSpPr>
        <p:spPr>
          <a:xfrm>
            <a:off x="2728544" y="3012721"/>
            <a:ext cx="9048024" cy="3508011"/>
          </a:xfrm>
        </p:spPr>
        <p:txBody>
          <a:bodyPr tIns="0">
            <a:normAutofit/>
          </a:bodyPr>
          <a:lstStyle>
            <a:lvl1pPr marL="455989" marR="0" indent="-457189" algn="l" defTabSz="609585" rtl="0" eaLnBrk="1" fontAlgn="auto" latinLnBrk="0" hangingPunct="1">
              <a:lnSpc>
                <a:spcPct val="100000"/>
              </a:lnSpc>
              <a:spcBef>
                <a:spcPts val="800"/>
              </a:spcBef>
              <a:spcAft>
                <a:spcPts val="0"/>
              </a:spcAft>
              <a:buClrTx/>
              <a:buSzTx/>
              <a:buFont typeface="Arial" charset="0"/>
              <a:buChar char="•"/>
              <a:tabLst/>
              <a:defRPr sz="2933" b="0" i="0">
                <a:ln>
                  <a:noFill/>
                </a:ln>
                <a:solidFill>
                  <a:schemeClr val="tx1"/>
                </a:solidFill>
                <a:latin typeface="Poppins Light" charset="0"/>
                <a:ea typeface="Poppins Light" charset="0"/>
                <a:cs typeface="Poppins Light"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subtitle style</a:t>
            </a:r>
          </a:p>
        </p:txBody>
      </p:sp>
      <p:sp>
        <p:nvSpPr>
          <p:cNvPr id="2" name="Title 1"/>
          <p:cNvSpPr>
            <a:spLocks noGrp="1"/>
          </p:cNvSpPr>
          <p:nvPr>
            <p:ph type="ctrTitle"/>
          </p:nvPr>
        </p:nvSpPr>
        <p:spPr>
          <a:xfrm>
            <a:off x="2728544" y="1991399"/>
            <a:ext cx="9048024" cy="781423"/>
          </a:xfrm>
        </p:spPr>
        <p:txBody>
          <a:bodyPr anchor="t" anchorCtr="0">
            <a:noAutofit/>
          </a:bodyPr>
          <a:lstStyle>
            <a:lvl1pPr>
              <a:defRPr sz="4000" b="0" i="0">
                <a:ln>
                  <a:noFill/>
                </a:ln>
                <a:solidFill>
                  <a:srgbClr val="E9271B"/>
                </a:solidFill>
                <a:latin typeface="Poppins Medium" charset="0"/>
                <a:ea typeface="Poppins Medium" charset="0"/>
                <a:cs typeface="Poppins Medium" charset="0"/>
              </a:defRPr>
            </a:lvl1pPr>
          </a:lstStyle>
          <a:p>
            <a:r>
              <a:rPr lang="en-US"/>
              <a:t>Click to edit Master title style</a:t>
            </a:r>
            <a:endParaRPr lang="en-US" dirty="0"/>
          </a:p>
        </p:txBody>
      </p:sp>
      <p:pic>
        <p:nvPicPr>
          <p:cNvPr id="4" name="Picture 3"/>
          <p:cNvPicPr>
            <a:picLocks noChangeAspect="1"/>
          </p:cNvPicPr>
          <p:nvPr userDrawn="1"/>
        </p:nvPicPr>
        <p:blipFill>
          <a:blip r:embed="rId2"/>
          <a:srcRect/>
          <a:stretch/>
        </p:blipFill>
        <p:spPr>
          <a:xfrm>
            <a:off x="857" y="1396698"/>
            <a:ext cx="2313105" cy="5478407"/>
          </a:xfrm>
          <a:prstGeom prst="rect">
            <a:avLst/>
          </a:prstGeom>
        </p:spPr>
      </p:pic>
    </p:spTree>
    <p:extLst>
      <p:ext uri="{BB962C8B-B14F-4D97-AF65-F5344CB8AC3E}">
        <p14:creationId xmlns:p14="http://schemas.microsoft.com/office/powerpoint/2010/main" val="4345910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Divider 1">
    <p:spTree>
      <p:nvGrpSpPr>
        <p:cNvPr id="1" name=""/>
        <p:cNvGrpSpPr/>
        <p:nvPr/>
      </p:nvGrpSpPr>
      <p:grpSpPr>
        <a:xfrm>
          <a:off x="0" y="0"/>
          <a:ext cx="0" cy="0"/>
          <a:chOff x="0" y="0"/>
          <a:chExt cx="0" cy="0"/>
        </a:xfrm>
      </p:grpSpPr>
      <p:sp>
        <p:nvSpPr>
          <p:cNvPr id="22" name="Slide Number Placeholder 5"/>
          <p:cNvSpPr>
            <a:spLocks noGrp="1"/>
          </p:cNvSpPr>
          <p:nvPr>
            <p:ph type="sldNum" sz="quarter" idx="12"/>
          </p:nvPr>
        </p:nvSpPr>
        <p:spPr>
          <a:xfrm>
            <a:off x="11520000" y="6384000"/>
            <a:ext cx="480000" cy="360000"/>
          </a:xfrm>
        </p:spPr>
        <p:txBody>
          <a:bodyPr/>
          <a:lstStyle>
            <a:lvl1pPr>
              <a:defRPr>
                <a:noFill/>
              </a:defRPr>
            </a:lvl1pPr>
          </a:lstStyle>
          <a:p>
            <a:fld id="{AAF1E2C7-0C5B-1043-905E-F0829DE02F84}" type="slidenum">
              <a:rPr lang="en-US" smtClean="0"/>
              <a:pPr/>
              <a:t>‹#›</a:t>
            </a:fld>
            <a:endParaRPr lang="en-US" dirty="0"/>
          </a:p>
        </p:txBody>
      </p:sp>
      <p:sp>
        <p:nvSpPr>
          <p:cNvPr id="7" name="Oval 6"/>
          <p:cNvSpPr/>
          <p:nvPr userDrawn="1"/>
        </p:nvSpPr>
        <p:spPr>
          <a:xfrm>
            <a:off x="-3293633" y="-18733"/>
            <a:ext cx="6917800" cy="6917800"/>
          </a:xfrm>
          <a:prstGeom prst="ellipse">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pic>
        <p:nvPicPr>
          <p:cNvPr id="8" name="Picture 7"/>
          <p:cNvPicPr>
            <a:picLocks noChangeAspect="1"/>
          </p:cNvPicPr>
          <p:nvPr userDrawn="1"/>
        </p:nvPicPr>
        <p:blipFill>
          <a:blip r:embed="rId2"/>
          <a:srcRect/>
          <a:stretch/>
        </p:blipFill>
        <p:spPr>
          <a:xfrm>
            <a:off x="-6389" y="1404285"/>
            <a:ext cx="2324945" cy="5487196"/>
          </a:xfrm>
          <a:prstGeom prst="rect">
            <a:avLst/>
          </a:prstGeom>
        </p:spPr>
      </p:pic>
      <p:sp>
        <p:nvSpPr>
          <p:cNvPr id="9" name="Subtitle 2"/>
          <p:cNvSpPr>
            <a:spLocks noGrp="1"/>
          </p:cNvSpPr>
          <p:nvPr>
            <p:ph type="subTitle" idx="1" hasCustomPrompt="1"/>
          </p:nvPr>
        </p:nvSpPr>
        <p:spPr>
          <a:xfrm>
            <a:off x="2728544" y="3012721"/>
            <a:ext cx="9048024" cy="3508011"/>
          </a:xfrm>
        </p:spPr>
        <p:txBody>
          <a:bodyPr tIns="0">
            <a:normAutofit/>
          </a:bodyPr>
          <a:lstStyle>
            <a:lvl1pPr marL="457189" marR="0" indent="-457189" algn="l" defTabSz="609585" rtl="0" eaLnBrk="1" fontAlgn="auto" latinLnBrk="0" hangingPunct="1">
              <a:lnSpc>
                <a:spcPct val="100000"/>
              </a:lnSpc>
              <a:spcBef>
                <a:spcPts val="800"/>
              </a:spcBef>
              <a:spcAft>
                <a:spcPts val="0"/>
              </a:spcAft>
              <a:buClrTx/>
              <a:buSzTx/>
              <a:buFont typeface="Arial"/>
              <a:buChar char="•"/>
              <a:tabLst/>
              <a:defRPr sz="2933" b="0" i="0">
                <a:ln>
                  <a:noFill/>
                </a:ln>
                <a:solidFill>
                  <a:schemeClr val="tx1"/>
                </a:solidFill>
                <a:latin typeface="Poppins Light" charset="0"/>
                <a:ea typeface="Poppins Light" charset="0"/>
                <a:cs typeface="Poppins Light"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subtitle style</a:t>
            </a:r>
          </a:p>
        </p:txBody>
      </p:sp>
      <p:sp>
        <p:nvSpPr>
          <p:cNvPr id="10" name="Title 1"/>
          <p:cNvSpPr>
            <a:spLocks noGrp="1"/>
          </p:cNvSpPr>
          <p:nvPr>
            <p:ph type="ctrTitle"/>
          </p:nvPr>
        </p:nvSpPr>
        <p:spPr>
          <a:xfrm>
            <a:off x="2728544" y="1991399"/>
            <a:ext cx="9048024" cy="781423"/>
          </a:xfrm>
        </p:spPr>
        <p:txBody>
          <a:bodyPr anchor="t" anchorCtr="0">
            <a:noAutofit/>
          </a:bodyPr>
          <a:lstStyle>
            <a:lvl1pPr>
              <a:defRPr sz="4000" b="0" i="0">
                <a:ln>
                  <a:noFill/>
                </a:ln>
                <a:solidFill>
                  <a:srgbClr val="0C5FAF"/>
                </a:solidFill>
                <a:latin typeface="Poppins Medium" charset="0"/>
                <a:ea typeface="Poppins Medium" charset="0"/>
                <a:cs typeface="Poppins Medium" charset="0"/>
              </a:defRPr>
            </a:lvl1pPr>
          </a:lstStyle>
          <a:p>
            <a:r>
              <a:rPr lang="en-US"/>
              <a:t>Click to edit Master title style</a:t>
            </a:r>
            <a:endParaRPr lang="en-US" dirty="0"/>
          </a:p>
        </p:txBody>
      </p:sp>
    </p:spTree>
    <p:extLst>
      <p:ext uri="{BB962C8B-B14F-4D97-AF65-F5344CB8AC3E}">
        <p14:creationId xmlns:p14="http://schemas.microsoft.com/office/powerpoint/2010/main" val="362529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1380820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1370488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1483998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3284882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CB3D921-C762-9F47-B993-2A0D142FA30A}"/>
              </a:ext>
            </a:extLst>
          </p:cNvPr>
          <p:cNvSpPr>
            <a:spLocks noGrp="1"/>
          </p:cNvSpPr>
          <p:nvPr>
            <p:ph type="sldNum" sz="quarter" idx="12"/>
          </p:nvPr>
        </p:nvSpPr>
        <p:spPr>
          <a:xfrm>
            <a:off x="8610600" y="6356350"/>
            <a:ext cx="2743200" cy="365125"/>
          </a:xfrm>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234040094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7349869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FBDE9C-4FE4-4437-92B9-783AEE1DAF48}" type="datetimeFigureOut">
              <a:rPr lang="en-GB" smtClean="0"/>
              <a:pPr/>
              <a:t>08/08/2025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3293833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FBDE9C-4FE4-4437-92B9-783AEE1DAF48}" type="datetimeFigureOut">
              <a:rPr lang="en-GB" smtClean="0"/>
              <a:pPr/>
              <a:t>08/08/2025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C90986-209F-411C-A4AE-8F994C1C1007}" type="slidenum">
              <a:rPr lang="en-GB" smtClean="0"/>
              <a:pPr/>
              <a:t>‹#›</a:t>
            </a:fld>
            <a:endParaRPr lang="en-GB" dirty="0"/>
          </a:p>
        </p:txBody>
      </p:sp>
    </p:spTree>
    <p:extLst>
      <p:ext uri="{BB962C8B-B14F-4D97-AF65-F5344CB8AC3E}">
        <p14:creationId xmlns:p14="http://schemas.microsoft.com/office/powerpoint/2010/main" val="3790928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0000" y="120000"/>
            <a:ext cx="11400000" cy="960000"/>
          </a:xfrm>
          <a:prstGeom prst="rect">
            <a:avLst/>
          </a:prstGeom>
        </p:spPr>
        <p:txBody>
          <a:bodyPr vert="horz" lIns="0" tIns="36000" rIns="0" bIns="360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80000" y="1080000"/>
            <a:ext cx="11400000" cy="4800000"/>
          </a:xfrm>
          <a:prstGeom prst="rect">
            <a:avLst/>
          </a:prstGeom>
        </p:spPr>
        <p:txBody>
          <a:bodyPr vert="horz" lIns="0" tIns="36000" rIns="0" bIns="36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520000" y="6384000"/>
            <a:ext cx="480000" cy="360000"/>
          </a:xfrm>
          <a:prstGeom prst="rect">
            <a:avLst/>
          </a:prstGeom>
        </p:spPr>
        <p:txBody>
          <a:bodyPr vert="horz" lIns="91440" tIns="45720" rIns="91440" bIns="45720" rtlCol="0" anchor="ctr"/>
          <a:lstStyle>
            <a:lvl1pPr algn="ctr">
              <a:defRPr sz="1200" b="0" i="0">
                <a:solidFill>
                  <a:schemeClr val="bg2">
                    <a:lumMod val="40000"/>
                    <a:lumOff val="60000"/>
                  </a:schemeClr>
                </a:solidFill>
                <a:latin typeface="Roboto Light" charset="0"/>
                <a:ea typeface="Roboto Light" charset="0"/>
                <a:cs typeface="Roboto Light" charset="0"/>
              </a:defRPr>
            </a:lvl1pPr>
          </a:lstStyle>
          <a:p>
            <a:fld id="{AAF1E2C7-0C5B-1043-905E-F0829DE02F84}" type="slidenum">
              <a:rPr lang="en-US" smtClean="0"/>
              <a:pPr/>
              <a:t>‹#›</a:t>
            </a:fld>
            <a:endParaRPr lang="en-US" dirty="0"/>
          </a:p>
        </p:txBody>
      </p:sp>
    </p:spTree>
    <p:extLst>
      <p:ext uri="{BB962C8B-B14F-4D97-AF65-F5344CB8AC3E}">
        <p14:creationId xmlns:p14="http://schemas.microsoft.com/office/powerpoint/2010/main" val="429455620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Lst>
  <p:hf hdr="0" ftr="0" dt="0"/>
  <p:txStyles>
    <p:titleStyle>
      <a:lvl1pPr algn="l" defTabSz="609585" rtl="0" eaLnBrk="1" latinLnBrk="0" hangingPunct="1">
        <a:spcBef>
          <a:spcPct val="0"/>
        </a:spcBef>
        <a:buNone/>
        <a:defRPr sz="4000" b="0" i="0" kern="1200">
          <a:solidFill>
            <a:schemeClr val="tx1"/>
          </a:solidFill>
          <a:latin typeface="Poppins Medium" charset="0"/>
          <a:ea typeface="Poppins Medium" charset="0"/>
          <a:cs typeface="Poppins Medium" charset="0"/>
        </a:defRPr>
      </a:lvl1pPr>
    </p:titleStyle>
    <p:bodyStyle>
      <a:lvl1pPr marL="609585" indent="-609585" algn="l" defTabSz="609585" rtl="0" eaLnBrk="1" latinLnBrk="0" hangingPunct="1">
        <a:spcBef>
          <a:spcPts val="1067"/>
        </a:spcBef>
        <a:spcAft>
          <a:spcPts val="0"/>
        </a:spcAft>
        <a:buClrTx/>
        <a:buFont typeface="Arial" charset="0"/>
        <a:buChar char="•"/>
        <a:defRPr sz="2933" b="0" i="0" kern="1200">
          <a:solidFill>
            <a:srgbClr val="000000"/>
          </a:solidFill>
          <a:latin typeface="Poppins Light" charset="0"/>
          <a:ea typeface="Poppins Light" charset="0"/>
          <a:cs typeface="Poppins Light" charset="0"/>
        </a:defRPr>
      </a:lvl1pPr>
      <a:lvl2pPr marL="1219170" indent="-609585" algn="l" defTabSz="609585" rtl="0" eaLnBrk="1" latinLnBrk="0" hangingPunct="1">
        <a:spcBef>
          <a:spcPts val="1067"/>
        </a:spcBef>
        <a:spcAft>
          <a:spcPts val="0"/>
        </a:spcAft>
        <a:buClrTx/>
        <a:buFont typeface="Arial" charset="0"/>
        <a:buChar char="•"/>
        <a:defRPr sz="2667" b="0" i="0" kern="1200">
          <a:solidFill>
            <a:srgbClr val="000000"/>
          </a:solidFill>
          <a:latin typeface="Poppins Light" charset="0"/>
          <a:ea typeface="Poppins Light" charset="0"/>
          <a:cs typeface="Poppins Light" charset="0"/>
        </a:defRPr>
      </a:lvl2pPr>
      <a:lvl3pPr marL="1676358" indent="-457189" algn="l" defTabSz="609585" rtl="0" eaLnBrk="1" latinLnBrk="0" hangingPunct="1">
        <a:spcBef>
          <a:spcPts val="1067"/>
        </a:spcBef>
        <a:spcAft>
          <a:spcPts val="0"/>
        </a:spcAft>
        <a:buClrTx/>
        <a:buFont typeface="Arial" charset="0"/>
        <a:buChar char="•"/>
        <a:defRPr sz="2400" b="0" i="0" kern="1200">
          <a:solidFill>
            <a:srgbClr val="000000"/>
          </a:solidFill>
          <a:latin typeface="Poppins Light" charset="0"/>
          <a:ea typeface="Poppins Light" charset="0"/>
          <a:cs typeface="Poppins Light" charset="0"/>
        </a:defRPr>
      </a:lvl3pPr>
      <a:lvl4pPr marL="2285943" indent="-457189" algn="l" defTabSz="609585" rtl="0" eaLnBrk="1" latinLnBrk="0" hangingPunct="1">
        <a:spcBef>
          <a:spcPts val="1067"/>
        </a:spcBef>
        <a:spcAft>
          <a:spcPts val="0"/>
        </a:spcAft>
        <a:buClrTx/>
        <a:buFont typeface="Arial" charset="0"/>
        <a:buChar char="•"/>
        <a:defRPr sz="2000" b="0" i="0" kern="1200">
          <a:solidFill>
            <a:srgbClr val="000000"/>
          </a:solidFill>
          <a:latin typeface="Poppins Light" charset="0"/>
          <a:ea typeface="Poppins Light" charset="0"/>
          <a:cs typeface="Poppins Light" charset="0"/>
        </a:defRPr>
      </a:lvl4pPr>
      <a:lvl5pPr marL="2895528" indent="-457189" algn="l" defTabSz="609585" rtl="0" eaLnBrk="1" latinLnBrk="0" hangingPunct="1">
        <a:spcBef>
          <a:spcPts val="1067"/>
        </a:spcBef>
        <a:spcAft>
          <a:spcPts val="0"/>
        </a:spcAft>
        <a:buClrTx/>
        <a:buFont typeface="Arial" charset="0"/>
        <a:buChar char="•"/>
        <a:defRPr sz="1600" b="0" i="0" kern="1200">
          <a:solidFill>
            <a:srgbClr val="000000"/>
          </a:solidFill>
          <a:latin typeface="Poppins Light" charset="0"/>
          <a:ea typeface="Poppins Light" charset="0"/>
          <a:cs typeface="Poppins Light"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image" Target="../media/image30.gif"/><Relationship Id="rId5" Type="http://schemas.openxmlformats.org/officeDocument/2006/relationships/image" Target="../media/image29.png"/><Relationship Id="rId4" Type="http://schemas.openxmlformats.org/officeDocument/2006/relationships/image" Target="../media/image28.png"/><Relationship Id="rId9"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emf"/><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image" Target="../media/image13.emf"/><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image" Target="../media/image24.emf"/><Relationship Id="rId4" Type="http://schemas.openxmlformats.org/officeDocument/2006/relationships/image" Target="../media/image23.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and person sitting on a bench&#10;&#10;Description automatically generated">
            <a:extLst>
              <a:ext uri="{FF2B5EF4-FFF2-40B4-BE49-F238E27FC236}">
                <a16:creationId xmlns:a16="http://schemas.microsoft.com/office/drawing/2014/main" id="{C75CBF63-0690-AF37-20AC-94E8B5F7D25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821" t="-145" r="46292" b="145"/>
          <a:stretch/>
        </p:blipFill>
        <p:spPr>
          <a:xfrm>
            <a:off x="3105616" y="1515228"/>
            <a:ext cx="9086384" cy="4876800"/>
          </a:xfrm>
          <a:prstGeom prst="rect">
            <a:avLst/>
          </a:prstGeom>
        </p:spPr>
      </p:pic>
      <p:sp>
        <p:nvSpPr>
          <p:cNvPr id="10" name="Rectangle 9">
            <a:extLst>
              <a:ext uri="{FF2B5EF4-FFF2-40B4-BE49-F238E27FC236}">
                <a16:creationId xmlns:a16="http://schemas.microsoft.com/office/drawing/2014/main" id="{840FE3E3-4F76-50D2-F62C-2DA950F1FFD1}"/>
              </a:ext>
            </a:extLst>
          </p:cNvPr>
          <p:cNvSpPr/>
          <p:nvPr/>
        </p:nvSpPr>
        <p:spPr>
          <a:xfrm>
            <a:off x="-1" y="1507413"/>
            <a:ext cx="4815332" cy="47299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Slide Number Placeholder 2"/>
          <p:cNvSpPr>
            <a:spLocks noGrp="1"/>
          </p:cNvSpPr>
          <p:nvPr>
            <p:ph type="sldNum" sz="quarter" idx="12"/>
          </p:nvPr>
        </p:nvSpPr>
        <p:spPr>
          <a:xfrm>
            <a:off x="9448800" y="6492875"/>
            <a:ext cx="2743200" cy="365125"/>
          </a:xfrm>
        </p:spPr>
        <p:txBody>
          <a:bodyPr/>
          <a:lstStyle/>
          <a:p>
            <a:fld id="{3A56279C-4D7A-42BF-8B34-F4790BFDFFDF}" type="slidenum">
              <a:rPr lang="en-IN" smtClean="0"/>
              <a:t>1</a:t>
            </a:fld>
            <a:endParaRPr lang="en-IN" dirty="0"/>
          </a:p>
        </p:txBody>
      </p:sp>
      <p:sp>
        <p:nvSpPr>
          <p:cNvPr id="7" name="Rectangle 6">
            <a:extLst>
              <a:ext uri="{FF2B5EF4-FFF2-40B4-BE49-F238E27FC236}">
                <a16:creationId xmlns:a16="http://schemas.microsoft.com/office/drawing/2014/main" id="{9C87AE69-87E1-72A0-8BC4-E60678E09014}"/>
              </a:ext>
            </a:extLst>
          </p:cNvPr>
          <p:cNvSpPr/>
          <p:nvPr/>
        </p:nvSpPr>
        <p:spPr>
          <a:xfrm>
            <a:off x="111388" y="825019"/>
            <a:ext cx="8021256" cy="2883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Bef>
                <a:spcPts val="1200"/>
              </a:spcBef>
            </a:pPr>
            <a:r>
              <a:rPr lang="en-IN" sz="10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UIN: 142N048V08</a:t>
            </a:r>
          </a:p>
          <a:p>
            <a:r>
              <a:rPr lang="it-IT" sz="1000" b="1" kern="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 Non-Linked Non-Participating Immediate Annuity Plan</a:t>
            </a:r>
          </a:p>
        </p:txBody>
      </p:sp>
      <p:pic>
        <p:nvPicPr>
          <p:cNvPr id="11" name="Picture 10" descr="A group of logos on a white background&#10;&#10;Description automatically generated">
            <a:extLst>
              <a:ext uri="{FF2B5EF4-FFF2-40B4-BE49-F238E27FC236}">
                <a16:creationId xmlns:a16="http://schemas.microsoft.com/office/drawing/2014/main" id="{871941CA-87E1-6D99-D328-D2CD124968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25023" y="0"/>
            <a:ext cx="2882096" cy="1239793"/>
          </a:xfrm>
          <a:prstGeom prst="rect">
            <a:avLst/>
          </a:prstGeom>
        </p:spPr>
      </p:pic>
      <p:sp>
        <p:nvSpPr>
          <p:cNvPr id="8" name="Rectangle 7">
            <a:extLst>
              <a:ext uri="{FF2B5EF4-FFF2-40B4-BE49-F238E27FC236}">
                <a16:creationId xmlns:a16="http://schemas.microsoft.com/office/drawing/2014/main" id="{FA667322-9F80-B652-DB90-A3E57A4628AA}"/>
              </a:ext>
            </a:extLst>
          </p:cNvPr>
          <p:cNvSpPr/>
          <p:nvPr/>
        </p:nvSpPr>
        <p:spPr>
          <a:xfrm rot="10800000">
            <a:off x="4433802" y="1475746"/>
            <a:ext cx="7344670" cy="4780160"/>
          </a:xfrm>
          <a:prstGeom prst="rect">
            <a:avLst/>
          </a:prstGeom>
          <a:gradFill flip="none" rotWithShape="1">
            <a:gsLst>
              <a:gs pos="41000">
                <a:schemeClr val="accent1">
                  <a:lumMod val="5000"/>
                  <a:lumOff val="95000"/>
                  <a:alpha val="0"/>
                </a:schemeClr>
              </a:gs>
              <a:gs pos="88000">
                <a:schemeClr val="bg1"/>
              </a:gs>
              <a:gs pos="84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3" name="TextBox 12">
            <a:extLst>
              <a:ext uri="{FF2B5EF4-FFF2-40B4-BE49-F238E27FC236}">
                <a16:creationId xmlns:a16="http://schemas.microsoft.com/office/drawing/2014/main" id="{C09C0AA3-0E57-BAEF-A821-3409C8952925}"/>
              </a:ext>
            </a:extLst>
          </p:cNvPr>
          <p:cNvSpPr txBox="1"/>
          <p:nvPr/>
        </p:nvSpPr>
        <p:spPr>
          <a:xfrm>
            <a:off x="316375" y="3319750"/>
            <a:ext cx="7963382" cy="1077218"/>
          </a:xfrm>
          <a:prstGeom prst="rect">
            <a:avLst/>
          </a:prstGeom>
          <a:noFill/>
        </p:spPr>
        <p:txBody>
          <a:bodyPr wrap="square" rtlCol="0">
            <a:spAutoFit/>
          </a:bodyPr>
          <a:lstStyle/>
          <a:p>
            <a:r>
              <a:rPr lang="en-US" sz="3200" b="1" dirty="0">
                <a:solidFill>
                  <a:srgbClr val="0375BC"/>
                </a:solidFill>
                <a:latin typeface="Arial" panose="020B0604020202020204" pitchFamily="34" charset="0"/>
                <a:cs typeface="Arial" panose="020B0604020202020204" pitchFamily="34" charset="0"/>
              </a:rPr>
              <a:t>A plan that guarantees happiness </a:t>
            </a:r>
          </a:p>
          <a:p>
            <a:r>
              <a:rPr lang="en-US" sz="3200" b="1" dirty="0">
                <a:solidFill>
                  <a:srgbClr val="FF0000"/>
                </a:solidFill>
                <a:latin typeface="Arial" panose="020B0604020202020204" pitchFamily="34" charset="0"/>
                <a:cs typeface="Arial" panose="020B0604020202020204" pitchFamily="34" charset="0"/>
              </a:rPr>
              <a:t>even after retirement</a:t>
            </a:r>
            <a:endParaRPr lang="en-IN" sz="3200" b="1" dirty="0">
              <a:solidFill>
                <a:srgbClr val="FF0000"/>
              </a:solidFill>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9425EA4C-09A1-1384-5FA4-7D920587BA3B}"/>
              </a:ext>
            </a:extLst>
          </p:cNvPr>
          <p:cNvGrpSpPr/>
          <p:nvPr/>
        </p:nvGrpSpPr>
        <p:grpSpPr>
          <a:xfrm>
            <a:off x="0" y="6237320"/>
            <a:ext cx="12192001" cy="678749"/>
            <a:chOff x="-1" y="4673290"/>
            <a:chExt cx="9144001" cy="470210"/>
          </a:xfrm>
        </p:grpSpPr>
        <p:sp>
          <p:nvSpPr>
            <p:cNvPr id="15" name="Graphic 7">
              <a:extLst>
                <a:ext uri="{FF2B5EF4-FFF2-40B4-BE49-F238E27FC236}">
                  <a16:creationId xmlns:a16="http://schemas.microsoft.com/office/drawing/2014/main" id="{A96BD4F2-7111-F4DD-7C6C-198E093DF8FA}"/>
                </a:ext>
              </a:extLst>
            </p:cNvPr>
            <p:cNvSpPr/>
            <p:nvPr/>
          </p:nvSpPr>
          <p:spPr>
            <a:xfrm>
              <a:off x="2844323" y="4673290"/>
              <a:ext cx="6299677" cy="470210"/>
            </a:xfrm>
            <a:custGeom>
              <a:avLst/>
              <a:gdLst>
                <a:gd name="connsiteX0" fmla="*/ 5668423 w 5668517"/>
                <a:gd name="connsiteY0" fmla="*/ 423100 h 423100"/>
                <a:gd name="connsiteX1" fmla="*/ 0 w 5668517"/>
                <a:gd name="connsiteY1" fmla="*/ 423100 h 423100"/>
                <a:gd name="connsiteX2" fmla="*/ 0 w 5668517"/>
                <a:gd name="connsiteY2" fmla="*/ 0 h 423100"/>
                <a:gd name="connsiteX3" fmla="*/ 5401818 w 5668517"/>
                <a:gd name="connsiteY3" fmla="*/ 0 h 423100"/>
                <a:gd name="connsiteX4" fmla="*/ 5668518 w 5668517"/>
                <a:gd name="connsiteY4" fmla="*/ 244793 h 423100"/>
                <a:gd name="connsiteX5" fmla="*/ 5668518 w 5668517"/>
                <a:gd name="connsiteY5" fmla="*/ 423100 h 42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68517" h="423100">
                  <a:moveTo>
                    <a:pt x="5668423" y="423100"/>
                  </a:moveTo>
                  <a:lnTo>
                    <a:pt x="0" y="423100"/>
                  </a:lnTo>
                  <a:lnTo>
                    <a:pt x="0" y="0"/>
                  </a:lnTo>
                  <a:lnTo>
                    <a:pt x="5401818" y="0"/>
                  </a:lnTo>
                  <a:cubicBezTo>
                    <a:pt x="5549075" y="0"/>
                    <a:pt x="5668518" y="109538"/>
                    <a:pt x="5668518" y="244793"/>
                  </a:cubicBezTo>
                  <a:lnTo>
                    <a:pt x="5668518" y="423100"/>
                  </a:lnTo>
                  <a:close/>
                </a:path>
              </a:pathLst>
            </a:custGeom>
            <a:solidFill>
              <a:srgbClr val="EF4123"/>
            </a:solidFill>
            <a:ln w="9525" cap="flat">
              <a:noFill/>
              <a:prstDash val="solid"/>
              <a:miter/>
            </a:ln>
          </p:spPr>
          <p:txBody>
            <a:bodyPr rtlCol="0" anchor="ctr"/>
            <a:lstStyle/>
            <a:p>
              <a:endParaRPr lang="en-IN" dirty="0"/>
            </a:p>
          </p:txBody>
        </p:sp>
        <p:sp>
          <p:nvSpPr>
            <p:cNvPr id="16" name="Rectangle 15">
              <a:extLst>
                <a:ext uri="{FF2B5EF4-FFF2-40B4-BE49-F238E27FC236}">
                  <a16:creationId xmlns:a16="http://schemas.microsoft.com/office/drawing/2014/main" id="{6437CF78-18B2-6318-510A-804986108EAB}"/>
                </a:ext>
              </a:extLst>
            </p:cNvPr>
            <p:cNvSpPr/>
            <p:nvPr userDrawn="1"/>
          </p:nvSpPr>
          <p:spPr>
            <a:xfrm>
              <a:off x="-1" y="4673290"/>
              <a:ext cx="3706597" cy="470210"/>
            </a:xfrm>
            <a:prstGeom prst="rect">
              <a:avLst/>
            </a:prstGeom>
            <a:solidFill>
              <a:srgbClr val="EF412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grpSp>
      <p:sp>
        <p:nvSpPr>
          <p:cNvPr id="17" name="TextBox 16">
            <a:extLst>
              <a:ext uri="{FF2B5EF4-FFF2-40B4-BE49-F238E27FC236}">
                <a16:creationId xmlns:a16="http://schemas.microsoft.com/office/drawing/2014/main" id="{E49A27DA-6962-F4E4-B90C-EE6727247AAB}"/>
              </a:ext>
            </a:extLst>
          </p:cNvPr>
          <p:cNvSpPr txBox="1"/>
          <p:nvPr/>
        </p:nvSpPr>
        <p:spPr>
          <a:xfrm>
            <a:off x="3433763" y="6392028"/>
            <a:ext cx="5324475" cy="369332"/>
          </a:xfrm>
          <a:prstGeom prst="rect">
            <a:avLst/>
          </a:prstGeom>
          <a:noFill/>
        </p:spPr>
        <p:txBody>
          <a:bodyPr wrap="square" rtlCol="0">
            <a:spAutoFit/>
          </a:bodyPr>
          <a:lstStyle/>
          <a:p>
            <a:pPr algn="ctr"/>
            <a:r>
              <a:rPr lang="en-US" b="1" dirty="0">
                <a:solidFill>
                  <a:schemeClr val="bg1"/>
                </a:solidFill>
                <a:latin typeface="Poppins" panose="00000500000000000000" pitchFamily="2" charset="0"/>
                <a:cs typeface="Poppins" panose="00000500000000000000" pitchFamily="2" charset="0"/>
              </a:rPr>
              <a:t>PROTECTING FAMILIES ENRICHING LIVES!</a:t>
            </a:r>
            <a:endParaRPr lang="en-IN" b="1" dirty="0">
              <a:solidFill>
                <a:schemeClr val="bg1"/>
              </a:solidFill>
              <a:latin typeface="Poppins" panose="00000500000000000000" pitchFamily="2" charset="0"/>
              <a:cs typeface="Poppins" panose="00000500000000000000" pitchFamily="2" charset="0"/>
            </a:endParaRPr>
          </a:p>
        </p:txBody>
      </p:sp>
      <p:sp>
        <p:nvSpPr>
          <p:cNvPr id="18" name="Rectangle 17">
            <a:extLst>
              <a:ext uri="{FF2B5EF4-FFF2-40B4-BE49-F238E27FC236}">
                <a16:creationId xmlns:a16="http://schemas.microsoft.com/office/drawing/2014/main" id="{1398DF90-9DF3-2E30-316E-699FCC1678D7}"/>
              </a:ext>
            </a:extLst>
          </p:cNvPr>
          <p:cNvSpPr/>
          <p:nvPr/>
        </p:nvSpPr>
        <p:spPr>
          <a:xfrm>
            <a:off x="111388" y="143532"/>
            <a:ext cx="5010956" cy="61342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dirty="0">
                <a:solidFill>
                  <a:srgbClr val="FF0000"/>
                </a:solidFill>
                <a:latin typeface="Poppins" panose="00000500000000000000" pitchFamily="2" charset="0"/>
                <a:cs typeface="Poppins" panose="00000500000000000000" pitchFamily="2" charset="0"/>
              </a:rPr>
              <a:t>SUD </a:t>
            </a:r>
            <a:r>
              <a:rPr lang="en-US" sz="2400" b="1" dirty="0">
                <a:solidFill>
                  <a:srgbClr val="287ABD"/>
                </a:solidFill>
                <a:latin typeface="Poppins" panose="00000500000000000000" pitchFamily="2" charset="0"/>
                <a:cs typeface="Poppins" panose="00000500000000000000" pitchFamily="2" charset="0"/>
              </a:rPr>
              <a:t>Life </a:t>
            </a:r>
          </a:p>
          <a:p>
            <a:r>
              <a:rPr lang="en-US" sz="2400" b="1" dirty="0">
                <a:solidFill>
                  <a:srgbClr val="287ABD"/>
                </a:solidFill>
                <a:latin typeface="Poppins" panose="00000500000000000000" pitchFamily="2" charset="0"/>
                <a:cs typeface="Poppins" panose="00000500000000000000" pitchFamily="2" charset="0"/>
              </a:rPr>
              <a:t>Immediate Annuity Plus</a:t>
            </a:r>
            <a:endParaRPr lang="en-IN" sz="2400" b="1" dirty="0">
              <a:solidFill>
                <a:srgbClr val="287ABD"/>
              </a:solidFill>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3457509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p:cNvSpPr/>
          <p:nvPr/>
        </p:nvSpPr>
        <p:spPr>
          <a:xfrm>
            <a:off x="417923" y="5886853"/>
            <a:ext cx="11464438" cy="3568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i="1" dirty="0">
                <a:solidFill>
                  <a:schemeClr val="dk1"/>
                </a:solidFill>
                <a:latin typeface="Arial" panose="020B0604020202020204" pitchFamily="34" charset="0"/>
                <a:cs typeface="Arial" panose="020B0604020202020204" pitchFamily="34" charset="0"/>
              </a:rPr>
              <a:t>* For proceeds from deferred pension plan issued by SUD Life Insurance company, Plan A option is only applicable and the minimum entry age is 0 years last birthday</a:t>
            </a:r>
          </a:p>
          <a:p>
            <a:r>
              <a:rPr lang="en-US" sz="1200" i="1" dirty="0">
                <a:solidFill>
                  <a:schemeClr val="dk1"/>
                </a:solidFill>
                <a:latin typeface="Arial" panose="020B0604020202020204" pitchFamily="34" charset="0"/>
                <a:cs typeface="Arial" panose="020B0604020202020204" pitchFamily="34" charset="0"/>
              </a:rPr>
              <a:t># </a:t>
            </a:r>
            <a:r>
              <a:rPr lang="en-US" sz="1200" i="1" dirty="0">
                <a:solidFill>
                  <a:schemeClr val="tx1"/>
                </a:solidFill>
              </a:rPr>
              <a:t>There is no limit for maximum annuity amount.</a:t>
            </a:r>
            <a:endParaRPr lang="en-IN" sz="1200" i="1" dirty="0">
              <a:solidFill>
                <a:schemeClr val="tx1"/>
              </a:solidFill>
            </a:endParaRPr>
          </a:p>
        </p:txBody>
      </p:sp>
      <p:grpSp>
        <p:nvGrpSpPr>
          <p:cNvPr id="3" name="Group 2"/>
          <p:cNvGrpSpPr/>
          <p:nvPr/>
        </p:nvGrpSpPr>
        <p:grpSpPr>
          <a:xfrm>
            <a:off x="480000" y="1295135"/>
            <a:ext cx="4696693" cy="4434423"/>
            <a:chOff x="232330" y="1206652"/>
            <a:chExt cx="4696693" cy="4147283"/>
          </a:xfrm>
        </p:grpSpPr>
        <p:sp>
          <p:nvSpPr>
            <p:cNvPr id="2" name="Rectangle 1"/>
            <p:cNvSpPr/>
            <p:nvPr/>
          </p:nvSpPr>
          <p:spPr>
            <a:xfrm>
              <a:off x="232331" y="1206652"/>
              <a:ext cx="4696691" cy="1041895"/>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Parameters</a:t>
              </a:r>
              <a:endParaRPr lang="en-IN" dirty="0">
                <a:solidFill>
                  <a:schemeClr val="bg1"/>
                </a:solidFill>
                <a:latin typeface="Arial" panose="020B0604020202020204" pitchFamily="34" charset="0"/>
                <a:cs typeface="Arial" panose="020B0604020202020204" pitchFamily="34" charset="0"/>
              </a:endParaRPr>
            </a:p>
          </p:txBody>
        </p:sp>
        <p:sp>
          <p:nvSpPr>
            <p:cNvPr id="10" name="Rectangle 9"/>
            <p:cNvSpPr/>
            <p:nvPr/>
          </p:nvSpPr>
          <p:spPr>
            <a:xfrm>
              <a:off x="232330" y="2314748"/>
              <a:ext cx="4696691"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Age at Entry (Last birthday)</a:t>
              </a:r>
              <a:endParaRPr lang="en-US" dirty="0">
                <a:solidFill>
                  <a:schemeClr val="tx1"/>
                </a:solidFill>
                <a:latin typeface="Arial" panose="020B0604020202020204" pitchFamily="34" charset="0"/>
                <a:ea typeface="Cambria" panose="02040503050406030204" pitchFamily="18" charset="0"/>
                <a:cs typeface="Arial" panose="020B0604020202020204" pitchFamily="34" charset="0"/>
              </a:endParaRPr>
            </a:p>
          </p:txBody>
        </p:sp>
        <p:sp>
          <p:nvSpPr>
            <p:cNvPr id="20" name="Rectangle 19"/>
            <p:cNvSpPr/>
            <p:nvPr/>
          </p:nvSpPr>
          <p:spPr>
            <a:xfrm>
              <a:off x="232330" y="2898512"/>
              <a:ext cx="4696691"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a:solidFill>
                    <a:schemeClr val="tx1"/>
                  </a:solidFill>
                  <a:latin typeface="Arial" panose="020B0604020202020204" pitchFamily="34" charset="0"/>
                  <a:cs typeface="Arial" panose="020B0604020202020204" pitchFamily="34" charset="0"/>
                </a:rPr>
                <a:t>Policy Term (years)</a:t>
              </a:r>
              <a:endParaRPr lang="en-US" dirty="0">
                <a:solidFill>
                  <a:schemeClr val="tx1"/>
                </a:solidFill>
                <a:latin typeface="Arial" panose="020B0604020202020204" pitchFamily="34" charset="0"/>
                <a:ea typeface="Cambria" panose="02040503050406030204" pitchFamily="18" charset="0"/>
                <a:cs typeface="Arial" panose="020B0604020202020204" pitchFamily="34" charset="0"/>
              </a:endParaRPr>
            </a:p>
          </p:txBody>
        </p:sp>
        <p:sp>
          <p:nvSpPr>
            <p:cNvPr id="27" name="Rectangle 26"/>
            <p:cNvSpPr/>
            <p:nvPr/>
          </p:nvSpPr>
          <p:spPr>
            <a:xfrm>
              <a:off x="232332" y="3499500"/>
              <a:ext cx="4696691"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Premium Payment Term (years)</a:t>
              </a:r>
              <a:endParaRPr lang="en-US" dirty="0">
                <a:solidFill>
                  <a:schemeClr val="tx1"/>
                </a:solidFill>
                <a:latin typeface="Arial" panose="020B0604020202020204" pitchFamily="34" charset="0"/>
                <a:ea typeface="Cambria" panose="02040503050406030204" pitchFamily="18" charset="0"/>
                <a:cs typeface="Arial" panose="020B0604020202020204" pitchFamily="34" charset="0"/>
              </a:endParaRPr>
            </a:p>
          </p:txBody>
        </p:sp>
        <p:sp>
          <p:nvSpPr>
            <p:cNvPr id="23" name="Rectangle 22"/>
            <p:cNvSpPr/>
            <p:nvPr/>
          </p:nvSpPr>
          <p:spPr>
            <a:xfrm>
              <a:off x="232331" y="4167687"/>
              <a:ext cx="4696691"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Annuity Payment Modes</a:t>
              </a:r>
              <a:endParaRPr lang="en-US" dirty="0">
                <a:solidFill>
                  <a:schemeClr val="tx1"/>
                </a:solidFill>
                <a:latin typeface="Arial" panose="020B0604020202020204" pitchFamily="34" charset="0"/>
                <a:ea typeface="Cambria" panose="02040503050406030204" pitchFamily="18" charset="0"/>
                <a:cs typeface="Arial" panose="020B0604020202020204" pitchFamily="34" charset="0"/>
              </a:endParaRPr>
            </a:p>
          </p:txBody>
        </p:sp>
        <p:sp>
          <p:nvSpPr>
            <p:cNvPr id="24" name="Rectangle 23"/>
            <p:cNvSpPr/>
            <p:nvPr/>
          </p:nvSpPr>
          <p:spPr>
            <a:xfrm>
              <a:off x="232330" y="4835882"/>
              <a:ext cx="4696691"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Minimum applicable Annuity Amounts ( </a:t>
              </a:r>
              <a:r>
                <a:rPr lang="en-US" b="1" dirty="0">
                  <a:ln w="0"/>
                  <a:solidFill>
                    <a:schemeClr val="tx1"/>
                  </a:solidFill>
                  <a:latin typeface="Arial" panose="020B0604020202020204" pitchFamily="34" charset="0"/>
                  <a:cs typeface="Arial" panose="020B0604020202020204" pitchFamily="34" charset="0"/>
                </a:rPr>
                <a:t>₹</a:t>
              </a:r>
              <a:r>
                <a:rPr lang="en-US" dirty="0">
                  <a:solidFill>
                    <a:schemeClr val="tx1"/>
                  </a:solidFill>
                  <a:latin typeface="Arial" panose="020B0604020202020204" pitchFamily="34" charset="0"/>
                  <a:cs typeface="Arial" panose="020B0604020202020204" pitchFamily="34" charset="0"/>
                </a:rPr>
                <a:t> )#</a:t>
              </a:r>
              <a:endParaRPr lang="en-US" dirty="0">
                <a:solidFill>
                  <a:schemeClr val="tx1"/>
                </a:solidFill>
                <a:latin typeface="Arial" panose="020B0604020202020204" pitchFamily="34" charset="0"/>
                <a:ea typeface="Cambria" panose="02040503050406030204" pitchFamily="18" charset="0"/>
                <a:cs typeface="Arial" panose="020B0604020202020204" pitchFamily="34" charset="0"/>
              </a:endParaRPr>
            </a:p>
          </p:txBody>
        </p:sp>
      </p:grpSp>
      <p:grpSp>
        <p:nvGrpSpPr>
          <p:cNvPr id="4" name="Group 3"/>
          <p:cNvGrpSpPr/>
          <p:nvPr/>
        </p:nvGrpSpPr>
        <p:grpSpPr>
          <a:xfrm>
            <a:off x="5301259" y="1288106"/>
            <a:ext cx="6203579" cy="4457603"/>
            <a:chOff x="5053589" y="1199622"/>
            <a:chExt cx="6203579" cy="4168962"/>
          </a:xfrm>
        </p:grpSpPr>
        <p:sp>
          <p:nvSpPr>
            <p:cNvPr id="8" name="Rectangle 7"/>
            <p:cNvSpPr/>
            <p:nvPr/>
          </p:nvSpPr>
          <p:spPr>
            <a:xfrm>
              <a:off x="5053589" y="1717358"/>
              <a:ext cx="947161" cy="520606"/>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Plan </a:t>
              </a:r>
              <a:r>
                <a:rPr lang="en-US" b="1" dirty="0">
                  <a:solidFill>
                    <a:schemeClr val="bg1"/>
                  </a:solidFill>
                  <a:latin typeface="Arial" panose="020B0604020202020204" pitchFamily="34" charset="0"/>
                  <a:cs typeface="Arial" panose="020B0604020202020204" pitchFamily="34" charset="0"/>
                </a:rPr>
                <a:t>A</a:t>
              </a:r>
              <a:r>
                <a:rPr lang="en-US" sz="1400" b="1" dirty="0">
                  <a:solidFill>
                    <a:schemeClr val="bg1"/>
                  </a:solidFill>
                  <a:latin typeface="Arial" panose="020B0604020202020204" pitchFamily="34" charset="0"/>
                  <a:cs typeface="Arial" panose="020B0604020202020204" pitchFamily="34" charset="0"/>
                </a:rPr>
                <a:t>*</a:t>
              </a:r>
              <a:endParaRPr lang="en-IN" b="1" dirty="0">
                <a:solidFill>
                  <a:schemeClr val="bg1"/>
                </a:solidFill>
                <a:latin typeface="Arial" panose="020B0604020202020204" pitchFamily="34" charset="0"/>
                <a:cs typeface="Arial" panose="020B0604020202020204" pitchFamily="34" charset="0"/>
              </a:endParaRPr>
            </a:p>
          </p:txBody>
        </p:sp>
        <p:sp>
          <p:nvSpPr>
            <p:cNvPr id="21" name="Rectangle 20"/>
            <p:cNvSpPr/>
            <p:nvPr/>
          </p:nvSpPr>
          <p:spPr>
            <a:xfrm>
              <a:off x="5059241" y="2913161"/>
              <a:ext cx="6197927"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Not Applicable as it is an Annuity plan.</a:t>
              </a:r>
              <a:endParaRPr lang="en-IN" dirty="0">
                <a:solidFill>
                  <a:schemeClr val="tx1"/>
                </a:solidFill>
                <a:latin typeface="Arial" panose="020B0604020202020204" pitchFamily="34" charset="0"/>
                <a:cs typeface="Arial" panose="020B0604020202020204" pitchFamily="34" charset="0"/>
              </a:endParaRPr>
            </a:p>
          </p:txBody>
        </p:sp>
        <p:sp>
          <p:nvSpPr>
            <p:cNvPr id="28" name="Rectangle 27"/>
            <p:cNvSpPr/>
            <p:nvPr/>
          </p:nvSpPr>
          <p:spPr>
            <a:xfrm>
              <a:off x="5059241" y="3514147"/>
              <a:ext cx="6197927"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This is a single premium plan.</a:t>
              </a:r>
              <a:endParaRPr lang="en-IN" dirty="0">
                <a:solidFill>
                  <a:schemeClr val="tx1"/>
                </a:solidFill>
                <a:latin typeface="Arial" panose="020B0604020202020204" pitchFamily="34" charset="0"/>
                <a:cs typeface="Arial" panose="020B0604020202020204" pitchFamily="34" charset="0"/>
              </a:endParaRPr>
            </a:p>
          </p:txBody>
        </p:sp>
        <p:sp>
          <p:nvSpPr>
            <p:cNvPr id="25" name="Rectangle 24"/>
            <p:cNvSpPr/>
            <p:nvPr/>
          </p:nvSpPr>
          <p:spPr>
            <a:xfrm>
              <a:off x="5053589" y="1206652"/>
              <a:ext cx="3039507" cy="429613"/>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Minimum</a:t>
              </a:r>
              <a:endParaRPr lang="en-IN" dirty="0">
                <a:solidFill>
                  <a:schemeClr val="bg1"/>
                </a:solidFill>
                <a:latin typeface="Arial" panose="020B0604020202020204" pitchFamily="34" charset="0"/>
                <a:cs typeface="Arial" panose="020B0604020202020204" pitchFamily="34" charset="0"/>
              </a:endParaRPr>
            </a:p>
          </p:txBody>
        </p:sp>
        <p:sp>
          <p:nvSpPr>
            <p:cNvPr id="32" name="Rectangle 31"/>
            <p:cNvSpPr/>
            <p:nvPr/>
          </p:nvSpPr>
          <p:spPr>
            <a:xfrm>
              <a:off x="6099762" y="1717358"/>
              <a:ext cx="947161" cy="520606"/>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Plan </a:t>
              </a:r>
              <a:r>
                <a:rPr lang="en-US" b="1" dirty="0">
                  <a:solidFill>
                    <a:schemeClr val="bg1"/>
                  </a:solidFill>
                  <a:latin typeface="Arial" panose="020B0604020202020204" pitchFamily="34" charset="0"/>
                  <a:cs typeface="Arial" panose="020B0604020202020204" pitchFamily="34" charset="0"/>
                </a:rPr>
                <a:t>B</a:t>
              </a:r>
              <a:endParaRPr lang="en-IN" b="1" dirty="0">
                <a:solidFill>
                  <a:schemeClr val="bg1"/>
                </a:solidFill>
                <a:latin typeface="Arial" panose="020B0604020202020204" pitchFamily="34" charset="0"/>
                <a:cs typeface="Arial" panose="020B0604020202020204" pitchFamily="34" charset="0"/>
              </a:endParaRPr>
            </a:p>
          </p:txBody>
        </p:sp>
        <p:sp>
          <p:nvSpPr>
            <p:cNvPr id="35" name="Rectangle 34"/>
            <p:cNvSpPr/>
            <p:nvPr/>
          </p:nvSpPr>
          <p:spPr>
            <a:xfrm>
              <a:off x="7145935" y="1717358"/>
              <a:ext cx="947161" cy="520606"/>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Plan </a:t>
              </a:r>
              <a:r>
                <a:rPr lang="en-US" b="1" dirty="0">
                  <a:solidFill>
                    <a:schemeClr val="bg1"/>
                  </a:solidFill>
                  <a:latin typeface="Arial" panose="020B0604020202020204" pitchFamily="34" charset="0"/>
                  <a:cs typeface="Arial" panose="020B0604020202020204" pitchFamily="34" charset="0"/>
                </a:rPr>
                <a:t>C</a:t>
              </a:r>
              <a:endParaRPr lang="en-IN" b="1" dirty="0">
                <a:solidFill>
                  <a:schemeClr val="bg1"/>
                </a:solidFill>
                <a:latin typeface="Arial" panose="020B0604020202020204" pitchFamily="34" charset="0"/>
                <a:cs typeface="Arial" panose="020B0604020202020204" pitchFamily="34" charset="0"/>
              </a:endParaRPr>
            </a:p>
          </p:txBody>
        </p:sp>
        <p:sp>
          <p:nvSpPr>
            <p:cNvPr id="36" name="Rectangle 35"/>
            <p:cNvSpPr/>
            <p:nvPr/>
          </p:nvSpPr>
          <p:spPr>
            <a:xfrm>
              <a:off x="8217661" y="1199622"/>
              <a:ext cx="3039507" cy="1049441"/>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Arial" panose="020B0604020202020204" pitchFamily="34" charset="0"/>
                  <a:cs typeface="Arial" panose="020B0604020202020204" pitchFamily="34" charset="0"/>
                </a:rPr>
                <a:t>Maximum</a:t>
              </a:r>
              <a:endParaRPr lang="en-IN" dirty="0">
                <a:solidFill>
                  <a:schemeClr val="bg1"/>
                </a:solidFill>
                <a:latin typeface="Arial" panose="020B0604020202020204" pitchFamily="34" charset="0"/>
                <a:cs typeface="Arial" panose="020B0604020202020204" pitchFamily="34" charset="0"/>
              </a:endParaRPr>
            </a:p>
          </p:txBody>
        </p:sp>
        <p:sp>
          <p:nvSpPr>
            <p:cNvPr id="37" name="Rectangle 36"/>
            <p:cNvSpPr/>
            <p:nvPr/>
          </p:nvSpPr>
          <p:spPr>
            <a:xfrm>
              <a:off x="5053589" y="2326845"/>
              <a:ext cx="947161" cy="520604"/>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45 Yrs.</a:t>
              </a:r>
              <a:endParaRPr lang="en-IN" dirty="0">
                <a:solidFill>
                  <a:schemeClr val="tx1"/>
                </a:solidFill>
                <a:latin typeface="Arial" panose="020B0604020202020204" pitchFamily="34" charset="0"/>
                <a:cs typeface="Arial" panose="020B0604020202020204" pitchFamily="34" charset="0"/>
              </a:endParaRPr>
            </a:p>
          </p:txBody>
        </p:sp>
        <p:sp>
          <p:nvSpPr>
            <p:cNvPr id="38" name="Rectangle 37"/>
            <p:cNvSpPr/>
            <p:nvPr/>
          </p:nvSpPr>
          <p:spPr>
            <a:xfrm>
              <a:off x="6099762" y="2326845"/>
              <a:ext cx="947161" cy="520604"/>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60 Yrs.</a:t>
              </a:r>
              <a:endParaRPr lang="en-IN" dirty="0">
                <a:solidFill>
                  <a:schemeClr val="tx1"/>
                </a:solidFill>
                <a:latin typeface="Arial" panose="020B0604020202020204" pitchFamily="34" charset="0"/>
                <a:cs typeface="Arial" panose="020B0604020202020204" pitchFamily="34" charset="0"/>
              </a:endParaRPr>
            </a:p>
          </p:txBody>
        </p:sp>
        <p:sp>
          <p:nvSpPr>
            <p:cNvPr id="39" name="Rectangle 38"/>
            <p:cNvSpPr/>
            <p:nvPr/>
          </p:nvSpPr>
          <p:spPr>
            <a:xfrm>
              <a:off x="7145935" y="2326845"/>
              <a:ext cx="947161" cy="520604"/>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45 Yrs.</a:t>
              </a:r>
              <a:endParaRPr lang="en-IN" dirty="0">
                <a:solidFill>
                  <a:schemeClr val="tx1"/>
                </a:solidFill>
                <a:latin typeface="Arial" panose="020B0604020202020204" pitchFamily="34" charset="0"/>
                <a:cs typeface="Arial" panose="020B0604020202020204" pitchFamily="34" charset="0"/>
              </a:endParaRPr>
            </a:p>
          </p:txBody>
        </p:sp>
        <p:sp>
          <p:nvSpPr>
            <p:cNvPr id="40" name="Rectangle 39"/>
            <p:cNvSpPr/>
            <p:nvPr/>
          </p:nvSpPr>
          <p:spPr>
            <a:xfrm>
              <a:off x="8230692" y="2326845"/>
              <a:ext cx="3026476" cy="520604"/>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99 Yrs.</a:t>
              </a:r>
              <a:endParaRPr lang="en-IN" dirty="0">
                <a:solidFill>
                  <a:schemeClr val="tx1"/>
                </a:solidFill>
                <a:latin typeface="Arial" panose="020B0604020202020204" pitchFamily="34" charset="0"/>
                <a:cs typeface="Arial" panose="020B0604020202020204" pitchFamily="34" charset="0"/>
              </a:endParaRPr>
            </a:p>
          </p:txBody>
        </p:sp>
        <p:sp>
          <p:nvSpPr>
            <p:cNvPr id="26" name="Rectangle 25"/>
            <p:cNvSpPr/>
            <p:nvPr/>
          </p:nvSpPr>
          <p:spPr>
            <a:xfrm>
              <a:off x="5053589" y="4182335"/>
              <a:ext cx="6203579"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Yearly, Half Yearly, Quarterly and Monthly </a:t>
              </a:r>
              <a:endParaRPr lang="en-US" dirty="0">
                <a:solidFill>
                  <a:schemeClr val="tx1"/>
                </a:solidFill>
                <a:latin typeface="Arial" panose="020B0604020202020204" pitchFamily="34" charset="0"/>
                <a:ea typeface="Cambria" panose="02040503050406030204" pitchFamily="18" charset="0"/>
                <a:cs typeface="Arial" panose="020B0604020202020204" pitchFamily="34" charset="0"/>
              </a:endParaRPr>
            </a:p>
          </p:txBody>
        </p:sp>
        <p:sp>
          <p:nvSpPr>
            <p:cNvPr id="29" name="Rectangle 28"/>
            <p:cNvSpPr/>
            <p:nvPr/>
          </p:nvSpPr>
          <p:spPr>
            <a:xfrm>
              <a:off x="5053589" y="4850531"/>
              <a:ext cx="6203579" cy="518053"/>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12000, 6000, 3000 and 1000, respectively.</a:t>
              </a:r>
              <a:endParaRPr lang="en-IN" dirty="0">
                <a:solidFill>
                  <a:schemeClr val="tx1"/>
                </a:solidFill>
                <a:latin typeface="Arial" panose="020B0604020202020204" pitchFamily="34" charset="0"/>
                <a:cs typeface="Arial" panose="020B0604020202020204" pitchFamily="34" charset="0"/>
              </a:endParaRPr>
            </a:p>
          </p:txBody>
        </p:sp>
      </p:grpSp>
      <p:sp>
        <p:nvSpPr>
          <p:cNvPr id="7" name="Title 6">
            <a:extLst>
              <a:ext uri="{FF2B5EF4-FFF2-40B4-BE49-F238E27FC236}">
                <a16:creationId xmlns:a16="http://schemas.microsoft.com/office/drawing/2014/main" id="{E468A150-F219-ACA6-DEA3-13F16B6B75B8}"/>
              </a:ext>
            </a:extLst>
          </p:cNvPr>
          <p:cNvSpPr>
            <a:spLocks noGrp="1"/>
          </p:cNvSpPr>
          <p:nvPr>
            <p:ph type="ctrTitle"/>
          </p:nvPr>
        </p:nvSpPr>
        <p:spPr/>
        <p:txBody>
          <a:bodyPr/>
          <a:lstStyle/>
          <a:p>
            <a:r>
              <a:rPr lang="en-IN" sz="2800" b="1" dirty="0">
                <a:latin typeface="+mj-lt"/>
              </a:rPr>
              <a:t>Eligibility Criteria</a:t>
            </a:r>
          </a:p>
        </p:txBody>
      </p:sp>
    </p:spTree>
    <p:extLst>
      <p:ext uri="{BB962C8B-B14F-4D97-AF65-F5344CB8AC3E}">
        <p14:creationId xmlns:p14="http://schemas.microsoft.com/office/powerpoint/2010/main" val="3855709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5A1678-C905-4B8E-BA8D-3D22A0DE8A48}"/>
              </a:ext>
            </a:extLst>
          </p:cNvPr>
          <p:cNvSpPr>
            <a:spLocks noGrp="1"/>
          </p:cNvSpPr>
          <p:nvPr>
            <p:ph type="ctrTitle"/>
          </p:nvPr>
        </p:nvSpPr>
        <p:spPr/>
        <p:txBody>
          <a:bodyPr/>
          <a:lstStyle/>
          <a:p>
            <a:r>
              <a:rPr lang="en-US" sz="2800" b="1" dirty="0">
                <a:latin typeface="+mj-lt"/>
              </a:rPr>
              <a:t>How Does This Plan Work?</a:t>
            </a:r>
            <a:endParaRPr lang="en-IN" sz="2800" b="1" dirty="0">
              <a:latin typeface="+mj-lt"/>
            </a:endParaRPr>
          </a:p>
        </p:txBody>
      </p:sp>
      <p:cxnSp>
        <p:nvCxnSpPr>
          <p:cNvPr id="43" name="Straight Connector 42">
            <a:extLst>
              <a:ext uri="{FF2B5EF4-FFF2-40B4-BE49-F238E27FC236}">
                <a16:creationId xmlns:a16="http://schemas.microsoft.com/office/drawing/2014/main" id="{4AB119AD-6210-D36F-8EE8-1C63F5B1378E}"/>
              </a:ext>
            </a:extLst>
          </p:cNvPr>
          <p:cNvCxnSpPr/>
          <p:nvPr/>
        </p:nvCxnSpPr>
        <p:spPr>
          <a:xfrm flipH="1">
            <a:off x="3697460" y="3043810"/>
            <a:ext cx="1397" cy="375933"/>
          </a:xfrm>
          <a:prstGeom prst="line">
            <a:avLst/>
          </a:prstGeom>
          <a:ln w="76200">
            <a:solidFill>
              <a:srgbClr val="2474B9"/>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283DB5F2-8CE5-7CD8-409D-36DF7CF386B3}"/>
              </a:ext>
            </a:extLst>
          </p:cNvPr>
          <p:cNvSpPr/>
          <p:nvPr/>
        </p:nvSpPr>
        <p:spPr>
          <a:xfrm>
            <a:off x="2915801" y="1531695"/>
            <a:ext cx="1566113" cy="1593120"/>
          </a:xfrm>
          <a:prstGeom prst="rect">
            <a:avLst/>
          </a:prstGeom>
          <a:solidFill>
            <a:schemeClr val="bg1"/>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5" name="Rounded Rectangle 25">
            <a:extLst>
              <a:ext uri="{FF2B5EF4-FFF2-40B4-BE49-F238E27FC236}">
                <a16:creationId xmlns:a16="http://schemas.microsoft.com/office/drawing/2014/main" id="{37BF0DC2-05DC-5E34-03F5-58E960B9D777}"/>
              </a:ext>
            </a:extLst>
          </p:cNvPr>
          <p:cNvSpPr/>
          <p:nvPr/>
        </p:nvSpPr>
        <p:spPr>
          <a:xfrm>
            <a:off x="2610294" y="3320579"/>
            <a:ext cx="2194556" cy="2926080"/>
          </a:xfrm>
          <a:prstGeom prst="roundRect">
            <a:avLst>
              <a:gd name="adj" fmla="val 0"/>
            </a:avLst>
          </a:prstGeom>
          <a:solidFill>
            <a:srgbClr val="2474B9"/>
          </a:solidFill>
          <a:ln>
            <a:solidFill>
              <a:srgbClr val="2474B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6" name="TextBox 45">
            <a:extLst>
              <a:ext uri="{FF2B5EF4-FFF2-40B4-BE49-F238E27FC236}">
                <a16:creationId xmlns:a16="http://schemas.microsoft.com/office/drawing/2014/main" id="{E4B738D8-0C97-289A-9F5B-292DEC20FD9C}"/>
              </a:ext>
            </a:extLst>
          </p:cNvPr>
          <p:cNvSpPr txBox="1"/>
          <p:nvPr/>
        </p:nvSpPr>
        <p:spPr>
          <a:xfrm>
            <a:off x="2610294" y="4031231"/>
            <a:ext cx="2194556" cy="1323439"/>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On the basis of the payment source, choose the annuity option from the available options. </a:t>
            </a:r>
          </a:p>
        </p:txBody>
      </p:sp>
      <p:sp>
        <p:nvSpPr>
          <p:cNvPr id="47" name="Oval 46">
            <a:extLst>
              <a:ext uri="{FF2B5EF4-FFF2-40B4-BE49-F238E27FC236}">
                <a16:creationId xmlns:a16="http://schemas.microsoft.com/office/drawing/2014/main" id="{863E27C7-E7C6-C2D9-FC3D-442F5D934630}"/>
              </a:ext>
            </a:extLst>
          </p:cNvPr>
          <p:cNvSpPr/>
          <p:nvPr/>
        </p:nvSpPr>
        <p:spPr>
          <a:xfrm>
            <a:off x="2685268" y="1283682"/>
            <a:ext cx="488608" cy="488609"/>
          </a:xfrm>
          <a:prstGeom prst="ellipse">
            <a:avLst/>
          </a:prstGeom>
          <a:solidFill>
            <a:srgbClr val="365C7C"/>
          </a:solidFill>
          <a:ln>
            <a:solidFill>
              <a:srgbClr val="365C7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1"/>
              </a:solidFill>
            </a:endParaRPr>
          </a:p>
        </p:txBody>
      </p:sp>
      <p:sp>
        <p:nvSpPr>
          <p:cNvPr id="48" name="Oval 47">
            <a:extLst>
              <a:ext uri="{FF2B5EF4-FFF2-40B4-BE49-F238E27FC236}">
                <a16:creationId xmlns:a16="http://schemas.microsoft.com/office/drawing/2014/main" id="{A3AED58F-A299-0228-D237-04F2A3A761A3}"/>
              </a:ext>
            </a:extLst>
          </p:cNvPr>
          <p:cNvSpPr/>
          <p:nvPr/>
        </p:nvSpPr>
        <p:spPr>
          <a:xfrm>
            <a:off x="2634059" y="1248445"/>
            <a:ext cx="488608" cy="488609"/>
          </a:xfrm>
          <a:prstGeom prst="ellipse">
            <a:avLst/>
          </a:prstGeom>
          <a:solidFill>
            <a:schemeClr val="bg1"/>
          </a:solidFill>
          <a:ln>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a:t>
            </a:r>
            <a:endParaRPr lang="en-GB" sz="2400" b="1" dirty="0">
              <a:solidFill>
                <a:schemeClr val="tx1"/>
              </a:solidFill>
            </a:endParaRPr>
          </a:p>
        </p:txBody>
      </p:sp>
      <p:cxnSp>
        <p:nvCxnSpPr>
          <p:cNvPr id="49" name="Straight Connector 48">
            <a:extLst>
              <a:ext uri="{FF2B5EF4-FFF2-40B4-BE49-F238E27FC236}">
                <a16:creationId xmlns:a16="http://schemas.microsoft.com/office/drawing/2014/main" id="{8A6ECBDA-51BE-CA76-4C79-92D35BD429FA}"/>
              </a:ext>
            </a:extLst>
          </p:cNvPr>
          <p:cNvCxnSpPr/>
          <p:nvPr/>
        </p:nvCxnSpPr>
        <p:spPr>
          <a:xfrm flipH="1">
            <a:off x="8489114" y="3020490"/>
            <a:ext cx="1397" cy="375933"/>
          </a:xfrm>
          <a:prstGeom prst="line">
            <a:avLst/>
          </a:prstGeom>
          <a:ln w="76200">
            <a:solidFill>
              <a:srgbClr val="2474B9"/>
            </a:solidFill>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44E220AC-0654-4BB1-0BED-A328E9E8B1CE}"/>
              </a:ext>
            </a:extLst>
          </p:cNvPr>
          <p:cNvSpPr/>
          <p:nvPr/>
        </p:nvSpPr>
        <p:spPr>
          <a:xfrm>
            <a:off x="7707453" y="1508375"/>
            <a:ext cx="1566115" cy="1593120"/>
          </a:xfrm>
          <a:prstGeom prst="rect">
            <a:avLst/>
          </a:prstGeom>
          <a:solidFill>
            <a:schemeClr val="bg1"/>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1" name="Rounded Rectangle 35">
            <a:extLst>
              <a:ext uri="{FF2B5EF4-FFF2-40B4-BE49-F238E27FC236}">
                <a16:creationId xmlns:a16="http://schemas.microsoft.com/office/drawing/2014/main" id="{CF5A49C4-AE3C-6C7B-4758-44B05554EA03}"/>
              </a:ext>
            </a:extLst>
          </p:cNvPr>
          <p:cNvSpPr/>
          <p:nvPr/>
        </p:nvSpPr>
        <p:spPr>
          <a:xfrm>
            <a:off x="7401947" y="3319838"/>
            <a:ext cx="2194556" cy="2926081"/>
          </a:xfrm>
          <a:prstGeom prst="roundRect">
            <a:avLst>
              <a:gd name="adj" fmla="val 0"/>
            </a:avLst>
          </a:prstGeom>
          <a:solidFill>
            <a:srgbClr val="2474B9"/>
          </a:solidFill>
          <a:ln>
            <a:solidFill>
              <a:srgbClr val="2474B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2" name="TextBox 51">
            <a:extLst>
              <a:ext uri="{FF2B5EF4-FFF2-40B4-BE49-F238E27FC236}">
                <a16:creationId xmlns:a16="http://schemas.microsoft.com/office/drawing/2014/main" id="{853F879E-0CE7-A226-F1A0-D75401E1B925}"/>
              </a:ext>
            </a:extLst>
          </p:cNvPr>
          <p:cNvSpPr txBox="1"/>
          <p:nvPr/>
        </p:nvSpPr>
        <p:spPr>
          <a:xfrm>
            <a:off x="7416713" y="4054464"/>
            <a:ext cx="2182452" cy="1077218"/>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Decide the amount to invest in accordance with the basic eligibility limits.</a:t>
            </a:r>
          </a:p>
        </p:txBody>
      </p:sp>
      <p:sp>
        <p:nvSpPr>
          <p:cNvPr id="53" name="Oval 52">
            <a:extLst>
              <a:ext uri="{FF2B5EF4-FFF2-40B4-BE49-F238E27FC236}">
                <a16:creationId xmlns:a16="http://schemas.microsoft.com/office/drawing/2014/main" id="{0C68F668-3F33-A3BA-C513-4626B6A9C98B}"/>
              </a:ext>
            </a:extLst>
          </p:cNvPr>
          <p:cNvSpPr/>
          <p:nvPr/>
        </p:nvSpPr>
        <p:spPr>
          <a:xfrm>
            <a:off x="7476922" y="1260361"/>
            <a:ext cx="488609" cy="488609"/>
          </a:xfrm>
          <a:prstGeom prst="ellipse">
            <a:avLst/>
          </a:prstGeom>
          <a:solidFill>
            <a:srgbClr val="365C7C"/>
          </a:solidFill>
          <a:ln>
            <a:solidFill>
              <a:srgbClr val="365C7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1"/>
              </a:solidFill>
            </a:endParaRPr>
          </a:p>
        </p:txBody>
      </p:sp>
      <p:sp>
        <p:nvSpPr>
          <p:cNvPr id="54" name="Oval 53">
            <a:extLst>
              <a:ext uri="{FF2B5EF4-FFF2-40B4-BE49-F238E27FC236}">
                <a16:creationId xmlns:a16="http://schemas.microsoft.com/office/drawing/2014/main" id="{8EF83B7B-933D-061C-D010-40E1E7D8A176}"/>
              </a:ext>
            </a:extLst>
          </p:cNvPr>
          <p:cNvSpPr/>
          <p:nvPr/>
        </p:nvSpPr>
        <p:spPr>
          <a:xfrm>
            <a:off x="7414052" y="1213465"/>
            <a:ext cx="488609" cy="488609"/>
          </a:xfrm>
          <a:prstGeom prst="ellipse">
            <a:avLst/>
          </a:prstGeom>
          <a:solidFill>
            <a:schemeClr val="bg1"/>
          </a:solidFill>
          <a:ln>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4</a:t>
            </a:r>
            <a:endParaRPr lang="en-GB" sz="2400" b="1" dirty="0">
              <a:solidFill>
                <a:schemeClr val="tx1"/>
              </a:solidFill>
            </a:endParaRPr>
          </a:p>
        </p:txBody>
      </p:sp>
      <p:pic>
        <p:nvPicPr>
          <p:cNvPr id="55" name="Picture 54">
            <a:extLst>
              <a:ext uri="{FF2B5EF4-FFF2-40B4-BE49-F238E27FC236}">
                <a16:creationId xmlns:a16="http://schemas.microsoft.com/office/drawing/2014/main" id="{5E06A9CE-AADD-71EA-844F-CE62AD9560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7742" y="1702641"/>
            <a:ext cx="1422229" cy="1251231"/>
          </a:xfrm>
          <a:prstGeom prst="rect">
            <a:avLst/>
          </a:prstGeom>
        </p:spPr>
      </p:pic>
      <p:cxnSp>
        <p:nvCxnSpPr>
          <p:cNvPr id="56" name="Straight Connector 55">
            <a:extLst>
              <a:ext uri="{FF2B5EF4-FFF2-40B4-BE49-F238E27FC236}">
                <a16:creationId xmlns:a16="http://schemas.microsoft.com/office/drawing/2014/main" id="{7B9DE643-F79A-983C-D2BC-72754EEBA43C}"/>
              </a:ext>
            </a:extLst>
          </p:cNvPr>
          <p:cNvCxnSpPr/>
          <p:nvPr/>
        </p:nvCxnSpPr>
        <p:spPr>
          <a:xfrm flipH="1">
            <a:off x="6093287" y="3032150"/>
            <a:ext cx="1397" cy="375933"/>
          </a:xfrm>
          <a:prstGeom prst="line">
            <a:avLst/>
          </a:prstGeom>
          <a:ln w="76200">
            <a:solidFill>
              <a:srgbClr val="2474B9"/>
            </a:solidFill>
          </a:ln>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B06A912F-EC69-0C1C-DA18-8574CDAD9451}"/>
              </a:ext>
            </a:extLst>
          </p:cNvPr>
          <p:cNvSpPr/>
          <p:nvPr/>
        </p:nvSpPr>
        <p:spPr>
          <a:xfrm>
            <a:off x="5311627" y="1520035"/>
            <a:ext cx="1566115" cy="1593120"/>
          </a:xfrm>
          <a:prstGeom prst="rect">
            <a:avLst/>
          </a:prstGeom>
          <a:solidFill>
            <a:schemeClr val="bg1"/>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8" name="Rounded Rectangle 7">
            <a:extLst>
              <a:ext uri="{FF2B5EF4-FFF2-40B4-BE49-F238E27FC236}">
                <a16:creationId xmlns:a16="http://schemas.microsoft.com/office/drawing/2014/main" id="{4F6F42C1-C5A9-9C6C-1691-9D418FF02C63}"/>
              </a:ext>
            </a:extLst>
          </p:cNvPr>
          <p:cNvSpPr/>
          <p:nvPr/>
        </p:nvSpPr>
        <p:spPr>
          <a:xfrm>
            <a:off x="5006121" y="3308917"/>
            <a:ext cx="2194556" cy="2926080"/>
          </a:xfrm>
          <a:prstGeom prst="roundRect">
            <a:avLst>
              <a:gd name="adj" fmla="val 0"/>
            </a:avLst>
          </a:prstGeom>
          <a:solidFill>
            <a:srgbClr val="2474B9"/>
          </a:solidFill>
          <a:ln>
            <a:solidFill>
              <a:srgbClr val="2474B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9" name="TextBox 58">
            <a:extLst>
              <a:ext uri="{FF2B5EF4-FFF2-40B4-BE49-F238E27FC236}">
                <a16:creationId xmlns:a16="http://schemas.microsoft.com/office/drawing/2014/main" id="{9603FA0F-3B71-AB56-458F-741E768B38B5}"/>
              </a:ext>
            </a:extLst>
          </p:cNvPr>
          <p:cNvSpPr txBox="1"/>
          <p:nvPr/>
        </p:nvSpPr>
        <p:spPr>
          <a:xfrm>
            <a:off x="5006121" y="4054464"/>
            <a:ext cx="2182452" cy="1077218"/>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Decide on the frequency of annuity </a:t>
            </a:r>
          </a:p>
          <a:p>
            <a:r>
              <a:rPr lang="en-US" sz="1600" dirty="0">
                <a:solidFill>
                  <a:schemeClr val="bg1"/>
                </a:solidFill>
                <a:latin typeface="Arial" panose="020B0604020202020204" pitchFamily="34" charset="0"/>
                <a:cs typeface="Arial" panose="020B0604020202020204" pitchFamily="34" charset="0"/>
              </a:rPr>
              <a:t>(Monthly/Quarterly/</a:t>
            </a:r>
          </a:p>
          <a:p>
            <a:r>
              <a:rPr lang="en-US" sz="1600" dirty="0">
                <a:solidFill>
                  <a:schemeClr val="bg1"/>
                </a:solidFill>
                <a:latin typeface="Arial" panose="020B0604020202020204" pitchFamily="34" charset="0"/>
                <a:cs typeface="Arial" panose="020B0604020202020204" pitchFamily="34" charset="0"/>
              </a:rPr>
              <a:t>Half-yearly/Yearly).</a:t>
            </a:r>
          </a:p>
        </p:txBody>
      </p:sp>
      <p:sp>
        <p:nvSpPr>
          <p:cNvPr id="60" name="Oval 59">
            <a:extLst>
              <a:ext uri="{FF2B5EF4-FFF2-40B4-BE49-F238E27FC236}">
                <a16:creationId xmlns:a16="http://schemas.microsoft.com/office/drawing/2014/main" id="{F0F37A8B-D64C-55CE-992D-C0C1DD76995F}"/>
              </a:ext>
            </a:extLst>
          </p:cNvPr>
          <p:cNvSpPr/>
          <p:nvPr/>
        </p:nvSpPr>
        <p:spPr>
          <a:xfrm>
            <a:off x="5081096" y="1272021"/>
            <a:ext cx="488609" cy="488609"/>
          </a:xfrm>
          <a:prstGeom prst="ellipse">
            <a:avLst/>
          </a:prstGeom>
          <a:solidFill>
            <a:srgbClr val="365C7C"/>
          </a:solidFill>
          <a:ln>
            <a:solidFill>
              <a:srgbClr val="365C7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1"/>
              </a:solidFill>
            </a:endParaRPr>
          </a:p>
        </p:txBody>
      </p:sp>
      <p:sp>
        <p:nvSpPr>
          <p:cNvPr id="61" name="Oval 60">
            <a:extLst>
              <a:ext uri="{FF2B5EF4-FFF2-40B4-BE49-F238E27FC236}">
                <a16:creationId xmlns:a16="http://schemas.microsoft.com/office/drawing/2014/main" id="{7E363847-B65E-394B-0BD0-57B2CC608EEC}"/>
              </a:ext>
            </a:extLst>
          </p:cNvPr>
          <p:cNvSpPr/>
          <p:nvPr/>
        </p:nvSpPr>
        <p:spPr>
          <a:xfrm>
            <a:off x="5018225" y="1225125"/>
            <a:ext cx="488609" cy="488609"/>
          </a:xfrm>
          <a:prstGeom prst="ellipse">
            <a:avLst/>
          </a:prstGeom>
          <a:solidFill>
            <a:schemeClr val="bg1"/>
          </a:solidFill>
          <a:ln>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3</a:t>
            </a:r>
            <a:endParaRPr lang="en-GB" sz="2400" b="1" dirty="0">
              <a:solidFill>
                <a:schemeClr val="tx1"/>
              </a:solidFill>
            </a:endParaRPr>
          </a:p>
        </p:txBody>
      </p:sp>
      <p:pic>
        <p:nvPicPr>
          <p:cNvPr id="62" name="Picture 61">
            <a:extLst>
              <a:ext uri="{FF2B5EF4-FFF2-40B4-BE49-F238E27FC236}">
                <a16:creationId xmlns:a16="http://schemas.microsoft.com/office/drawing/2014/main" id="{EC813A49-C79E-1A34-FF1C-0C27DC823D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3025" y="1761561"/>
            <a:ext cx="1194975" cy="1266425"/>
          </a:xfrm>
          <a:prstGeom prst="rect">
            <a:avLst/>
          </a:prstGeom>
          <a:noFill/>
          <a:ln>
            <a:noFill/>
          </a:ln>
        </p:spPr>
      </p:pic>
      <p:cxnSp>
        <p:nvCxnSpPr>
          <p:cNvPr id="63" name="Straight Connector 62">
            <a:extLst>
              <a:ext uri="{FF2B5EF4-FFF2-40B4-BE49-F238E27FC236}">
                <a16:creationId xmlns:a16="http://schemas.microsoft.com/office/drawing/2014/main" id="{3465B44D-CE11-B2F1-313C-E2124429CC27}"/>
              </a:ext>
            </a:extLst>
          </p:cNvPr>
          <p:cNvCxnSpPr/>
          <p:nvPr/>
        </p:nvCxnSpPr>
        <p:spPr>
          <a:xfrm flipH="1">
            <a:off x="1311547" y="3055468"/>
            <a:ext cx="1397" cy="375933"/>
          </a:xfrm>
          <a:prstGeom prst="line">
            <a:avLst/>
          </a:prstGeom>
          <a:ln w="76200">
            <a:solidFill>
              <a:srgbClr val="2474B9"/>
            </a:solidFill>
          </a:ln>
        </p:spPr>
        <p:style>
          <a:lnRef idx="1">
            <a:schemeClr val="accent1"/>
          </a:lnRef>
          <a:fillRef idx="0">
            <a:schemeClr val="accent1"/>
          </a:fillRef>
          <a:effectRef idx="0">
            <a:schemeClr val="accent1"/>
          </a:effectRef>
          <a:fontRef idx="minor">
            <a:schemeClr val="tx1"/>
          </a:fontRef>
        </p:style>
      </p:cxnSp>
      <p:sp>
        <p:nvSpPr>
          <p:cNvPr id="64" name="Rectangle 63">
            <a:extLst>
              <a:ext uri="{FF2B5EF4-FFF2-40B4-BE49-F238E27FC236}">
                <a16:creationId xmlns:a16="http://schemas.microsoft.com/office/drawing/2014/main" id="{11BDD9CB-AD7D-2494-EE21-FA0EF9E0EE75}"/>
              </a:ext>
            </a:extLst>
          </p:cNvPr>
          <p:cNvSpPr/>
          <p:nvPr/>
        </p:nvSpPr>
        <p:spPr>
          <a:xfrm>
            <a:off x="529886" y="1543353"/>
            <a:ext cx="1566116" cy="1593120"/>
          </a:xfrm>
          <a:prstGeom prst="rect">
            <a:avLst/>
          </a:prstGeom>
          <a:solidFill>
            <a:schemeClr val="bg1"/>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5" name="Rounded Rectangle 16">
            <a:extLst>
              <a:ext uri="{FF2B5EF4-FFF2-40B4-BE49-F238E27FC236}">
                <a16:creationId xmlns:a16="http://schemas.microsoft.com/office/drawing/2014/main" id="{F1719A41-3377-6D6F-F8EC-6D8D4E2838E2}"/>
              </a:ext>
            </a:extLst>
          </p:cNvPr>
          <p:cNvSpPr/>
          <p:nvPr/>
        </p:nvSpPr>
        <p:spPr>
          <a:xfrm>
            <a:off x="214463" y="3332239"/>
            <a:ext cx="2194560" cy="2926080"/>
          </a:xfrm>
          <a:prstGeom prst="roundRect">
            <a:avLst>
              <a:gd name="adj" fmla="val 0"/>
            </a:avLst>
          </a:prstGeom>
          <a:solidFill>
            <a:srgbClr val="2474B9"/>
          </a:solidFill>
          <a:ln>
            <a:solidFill>
              <a:srgbClr val="2474B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66" name="TextBox 65">
            <a:extLst>
              <a:ext uri="{FF2B5EF4-FFF2-40B4-BE49-F238E27FC236}">
                <a16:creationId xmlns:a16="http://schemas.microsoft.com/office/drawing/2014/main" id="{0E243F44-6099-9A35-6A59-8D064645A434}"/>
              </a:ext>
            </a:extLst>
          </p:cNvPr>
          <p:cNvSpPr txBox="1"/>
          <p:nvPr/>
        </p:nvSpPr>
        <p:spPr>
          <a:xfrm>
            <a:off x="200303" y="3524726"/>
            <a:ext cx="2208720" cy="2554545"/>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Specify the source of premium amount to buy the annuity.</a:t>
            </a:r>
          </a:p>
          <a:p>
            <a:pPr marL="380990" indent="-38099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SUD Life deferred pension plan, </a:t>
            </a:r>
          </a:p>
          <a:p>
            <a:pPr marL="380990" indent="-38099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Savings, </a:t>
            </a:r>
          </a:p>
          <a:p>
            <a:pPr marL="380990" indent="-38099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Open market</a:t>
            </a:r>
          </a:p>
          <a:p>
            <a:pPr marL="380990" indent="-38099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Reverse mortgage, </a:t>
            </a:r>
          </a:p>
          <a:p>
            <a:pPr marL="380990" indent="-380990">
              <a:buFont typeface="Arial" panose="020B0604020202020204" pitchFamily="34" charset="0"/>
              <a:buChar char="•"/>
            </a:pPr>
            <a:r>
              <a:rPr lang="en-US" sz="1600" dirty="0">
                <a:solidFill>
                  <a:schemeClr val="bg1"/>
                </a:solidFill>
                <a:latin typeface="Arial" panose="020B0604020202020204" pitchFamily="34" charset="0"/>
                <a:cs typeface="Arial" panose="020B0604020202020204" pitchFamily="34" charset="0"/>
              </a:rPr>
              <a:t>NPS.</a:t>
            </a:r>
          </a:p>
        </p:txBody>
      </p:sp>
      <p:grpSp>
        <p:nvGrpSpPr>
          <p:cNvPr id="67" name="Group 66">
            <a:extLst>
              <a:ext uri="{FF2B5EF4-FFF2-40B4-BE49-F238E27FC236}">
                <a16:creationId xmlns:a16="http://schemas.microsoft.com/office/drawing/2014/main" id="{854FF5A9-76F7-9681-CA28-48097D90DA1C}"/>
              </a:ext>
            </a:extLst>
          </p:cNvPr>
          <p:cNvGrpSpPr/>
          <p:nvPr/>
        </p:nvGrpSpPr>
        <p:grpSpPr>
          <a:xfrm>
            <a:off x="248143" y="1260103"/>
            <a:ext cx="539820" cy="523847"/>
            <a:chOff x="295167" y="1192538"/>
            <a:chExt cx="641422" cy="622442"/>
          </a:xfrm>
        </p:grpSpPr>
        <p:sp>
          <p:nvSpPr>
            <p:cNvPr id="68" name="Oval 67">
              <a:extLst>
                <a:ext uri="{FF2B5EF4-FFF2-40B4-BE49-F238E27FC236}">
                  <a16:creationId xmlns:a16="http://schemas.microsoft.com/office/drawing/2014/main" id="{9D67B1AC-6CFC-9C75-8945-9B8AB7BF02FD}"/>
                </a:ext>
              </a:extLst>
            </p:cNvPr>
            <p:cNvSpPr/>
            <p:nvPr/>
          </p:nvSpPr>
          <p:spPr>
            <a:xfrm>
              <a:off x="356016" y="1234407"/>
              <a:ext cx="580573" cy="580573"/>
            </a:xfrm>
            <a:prstGeom prst="ellipse">
              <a:avLst/>
            </a:prstGeom>
            <a:solidFill>
              <a:srgbClr val="365C7C"/>
            </a:solidFill>
            <a:ln>
              <a:solidFill>
                <a:srgbClr val="365C7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1"/>
                </a:solidFill>
              </a:endParaRPr>
            </a:p>
          </p:txBody>
        </p:sp>
        <p:sp>
          <p:nvSpPr>
            <p:cNvPr id="69" name="Oval 68">
              <a:extLst>
                <a:ext uri="{FF2B5EF4-FFF2-40B4-BE49-F238E27FC236}">
                  <a16:creationId xmlns:a16="http://schemas.microsoft.com/office/drawing/2014/main" id="{BF1D1C34-752C-01CD-BC47-6F86F4CE0DB1}"/>
                </a:ext>
              </a:extLst>
            </p:cNvPr>
            <p:cNvSpPr/>
            <p:nvPr/>
          </p:nvSpPr>
          <p:spPr>
            <a:xfrm>
              <a:off x="295167" y="1192538"/>
              <a:ext cx="580573" cy="580573"/>
            </a:xfrm>
            <a:prstGeom prst="ellipse">
              <a:avLst/>
            </a:prstGeom>
            <a:solidFill>
              <a:schemeClr val="bg1"/>
            </a:solidFill>
            <a:ln>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1</a:t>
              </a:r>
              <a:endParaRPr lang="en-GB" sz="2400" b="1" dirty="0">
                <a:solidFill>
                  <a:schemeClr val="tx1"/>
                </a:solidFill>
              </a:endParaRPr>
            </a:p>
          </p:txBody>
        </p:sp>
      </p:grpSp>
      <p:cxnSp>
        <p:nvCxnSpPr>
          <p:cNvPr id="70" name="Straight Connector 69">
            <a:extLst>
              <a:ext uri="{FF2B5EF4-FFF2-40B4-BE49-F238E27FC236}">
                <a16:creationId xmlns:a16="http://schemas.microsoft.com/office/drawing/2014/main" id="{D311A49A-10E8-BFB0-2D45-F3390AD8ECFA}"/>
              </a:ext>
            </a:extLst>
          </p:cNvPr>
          <p:cNvCxnSpPr/>
          <p:nvPr/>
        </p:nvCxnSpPr>
        <p:spPr>
          <a:xfrm flipH="1">
            <a:off x="10884942" y="2994464"/>
            <a:ext cx="1397" cy="375933"/>
          </a:xfrm>
          <a:prstGeom prst="line">
            <a:avLst/>
          </a:prstGeom>
          <a:ln w="76200">
            <a:solidFill>
              <a:srgbClr val="2474B9"/>
            </a:solidFill>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12F17980-ADE5-D8C3-0557-B038D0000D46}"/>
              </a:ext>
            </a:extLst>
          </p:cNvPr>
          <p:cNvSpPr/>
          <p:nvPr/>
        </p:nvSpPr>
        <p:spPr>
          <a:xfrm>
            <a:off x="10103281" y="1482349"/>
            <a:ext cx="1566115" cy="1593120"/>
          </a:xfrm>
          <a:prstGeom prst="rect">
            <a:avLst/>
          </a:prstGeom>
          <a:solidFill>
            <a:schemeClr val="bg1"/>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2" name="Rounded Rectangle 44">
            <a:extLst>
              <a:ext uri="{FF2B5EF4-FFF2-40B4-BE49-F238E27FC236}">
                <a16:creationId xmlns:a16="http://schemas.microsoft.com/office/drawing/2014/main" id="{808C2555-80BB-70B2-3A0B-9E6C41EF36E3}"/>
              </a:ext>
            </a:extLst>
          </p:cNvPr>
          <p:cNvSpPr/>
          <p:nvPr/>
        </p:nvSpPr>
        <p:spPr>
          <a:xfrm>
            <a:off x="9797775" y="3293813"/>
            <a:ext cx="2194556" cy="2926081"/>
          </a:xfrm>
          <a:prstGeom prst="roundRect">
            <a:avLst>
              <a:gd name="adj" fmla="val 0"/>
            </a:avLst>
          </a:prstGeom>
          <a:solidFill>
            <a:srgbClr val="2474B9"/>
          </a:solidFill>
          <a:ln>
            <a:solidFill>
              <a:srgbClr val="2474B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3" name="TextBox 72">
            <a:extLst>
              <a:ext uri="{FF2B5EF4-FFF2-40B4-BE49-F238E27FC236}">
                <a16:creationId xmlns:a16="http://schemas.microsoft.com/office/drawing/2014/main" id="{A88B8300-363A-D70C-D4B8-F32B0354C8F9}"/>
              </a:ext>
            </a:extLst>
          </p:cNvPr>
          <p:cNvSpPr txBox="1"/>
          <p:nvPr/>
        </p:nvSpPr>
        <p:spPr>
          <a:xfrm>
            <a:off x="9795086" y="3808243"/>
            <a:ext cx="2182452" cy="1815882"/>
          </a:xfrm>
          <a:prstGeom prst="rect">
            <a:avLst/>
          </a:prstGeom>
          <a:noFill/>
        </p:spPr>
        <p:txBody>
          <a:bodyPr wrap="square" rtlCol="0">
            <a:spAutoFit/>
          </a:bodyPr>
          <a:lstStyle/>
          <a:p>
            <a:r>
              <a:rPr lang="en-US" sz="1600" dirty="0">
                <a:solidFill>
                  <a:schemeClr val="bg1"/>
                </a:solidFill>
                <a:latin typeface="Arial" panose="020B0604020202020204" pitchFamily="34" charset="0"/>
                <a:cs typeface="Arial" panose="020B0604020202020204" pitchFamily="34" charset="0"/>
              </a:rPr>
              <a:t>Pay the single Premium as chosen and start receiving annuity as per the opted  Annuity option and Annuity Frequency.</a:t>
            </a:r>
          </a:p>
        </p:txBody>
      </p:sp>
      <p:sp>
        <p:nvSpPr>
          <p:cNvPr id="74" name="Oval 73">
            <a:extLst>
              <a:ext uri="{FF2B5EF4-FFF2-40B4-BE49-F238E27FC236}">
                <a16:creationId xmlns:a16="http://schemas.microsoft.com/office/drawing/2014/main" id="{09BC09D3-12FC-63D5-5ED2-79D2B8D5E3FE}"/>
              </a:ext>
            </a:extLst>
          </p:cNvPr>
          <p:cNvSpPr/>
          <p:nvPr/>
        </p:nvSpPr>
        <p:spPr>
          <a:xfrm>
            <a:off x="9872750" y="1234336"/>
            <a:ext cx="488609" cy="488609"/>
          </a:xfrm>
          <a:prstGeom prst="ellipse">
            <a:avLst/>
          </a:prstGeom>
          <a:solidFill>
            <a:srgbClr val="365C7C"/>
          </a:solidFill>
          <a:ln>
            <a:solidFill>
              <a:srgbClr val="365C7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chemeClr val="tx1"/>
              </a:solidFill>
            </a:endParaRPr>
          </a:p>
        </p:txBody>
      </p:sp>
      <p:sp>
        <p:nvSpPr>
          <p:cNvPr id="75" name="Oval 74">
            <a:extLst>
              <a:ext uri="{FF2B5EF4-FFF2-40B4-BE49-F238E27FC236}">
                <a16:creationId xmlns:a16="http://schemas.microsoft.com/office/drawing/2014/main" id="{B9388261-7855-38AD-2B21-444BADD3D7A0}"/>
              </a:ext>
            </a:extLst>
          </p:cNvPr>
          <p:cNvSpPr/>
          <p:nvPr/>
        </p:nvSpPr>
        <p:spPr>
          <a:xfrm>
            <a:off x="9809880" y="1187440"/>
            <a:ext cx="488609" cy="488609"/>
          </a:xfrm>
          <a:prstGeom prst="ellipse">
            <a:avLst/>
          </a:prstGeom>
          <a:solidFill>
            <a:schemeClr val="bg1"/>
          </a:solidFill>
          <a:ln>
            <a:solidFill>
              <a:srgbClr val="FFFFF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5</a:t>
            </a:r>
            <a:endParaRPr lang="en-GB" sz="2400" b="1" dirty="0">
              <a:solidFill>
                <a:schemeClr val="tx1"/>
              </a:solidFill>
            </a:endParaRPr>
          </a:p>
        </p:txBody>
      </p:sp>
      <p:pic>
        <p:nvPicPr>
          <p:cNvPr id="76" name="Picture 75">
            <a:extLst>
              <a:ext uri="{FF2B5EF4-FFF2-40B4-BE49-F238E27FC236}">
                <a16:creationId xmlns:a16="http://schemas.microsoft.com/office/drawing/2014/main" id="{57773792-1856-351F-50F8-B13542AA06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885" y="2051675"/>
            <a:ext cx="1518075" cy="616523"/>
          </a:xfrm>
          <a:prstGeom prst="rect">
            <a:avLst/>
          </a:prstGeom>
        </p:spPr>
      </p:pic>
      <p:pic>
        <p:nvPicPr>
          <p:cNvPr id="77" name="Picture 76">
            <a:extLst>
              <a:ext uri="{FF2B5EF4-FFF2-40B4-BE49-F238E27FC236}">
                <a16:creationId xmlns:a16="http://schemas.microsoft.com/office/drawing/2014/main" id="{3BF74FD8-5D1C-A733-CBD5-21589181A72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6834" y="1793167"/>
            <a:ext cx="1109613" cy="1343307"/>
          </a:xfrm>
          <a:prstGeom prst="rect">
            <a:avLst/>
          </a:prstGeom>
        </p:spPr>
      </p:pic>
      <p:pic>
        <p:nvPicPr>
          <p:cNvPr id="78" name="Picture 77">
            <a:extLst>
              <a:ext uri="{FF2B5EF4-FFF2-40B4-BE49-F238E27FC236}">
                <a16:creationId xmlns:a16="http://schemas.microsoft.com/office/drawing/2014/main" id="{BE8B987D-8E71-F415-8FDA-4AE90E548B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15974" y="1619602"/>
            <a:ext cx="556540" cy="554500"/>
          </a:xfrm>
          <a:prstGeom prst="rect">
            <a:avLst/>
          </a:prstGeom>
        </p:spPr>
      </p:pic>
      <p:pic>
        <p:nvPicPr>
          <p:cNvPr id="79" name="Picture 78">
            <a:extLst>
              <a:ext uri="{FF2B5EF4-FFF2-40B4-BE49-F238E27FC236}">
                <a16:creationId xmlns:a16="http://schemas.microsoft.com/office/drawing/2014/main" id="{9FBCB535-CBA1-D2A8-3586-71FB70DF7D3C}"/>
              </a:ext>
            </a:extLst>
          </p:cNvPr>
          <p:cNvPicPr>
            <a:picLocks noChangeAspect="1"/>
          </p:cNvPicPr>
          <p:nvPr/>
        </p:nvPicPr>
        <p:blipFill>
          <a:blip r:embed="rId8" cstate="print">
            <a:extLst>
              <a:ext uri="{BEBA8EAE-BF5A-486C-A8C5-ECC9F3942E4B}">
                <a14:imgProps xmlns:a14="http://schemas.microsoft.com/office/drawing/2010/main">
                  <a14:imgLayer r:embed="rId9">
                    <a14:imgEffect>
                      <a14:colorTemperature colorTemp="7200"/>
                    </a14:imgEffect>
                  </a14:imgLayer>
                </a14:imgProps>
              </a:ext>
              <a:ext uri="{28A0092B-C50C-407E-A947-70E740481C1C}">
                <a14:useLocalDpi xmlns:a14="http://schemas.microsoft.com/office/drawing/2010/main" val="0"/>
              </a:ext>
            </a:extLst>
          </a:blip>
          <a:stretch>
            <a:fillRect/>
          </a:stretch>
        </p:blipFill>
        <p:spPr>
          <a:xfrm>
            <a:off x="10272080" y="1634515"/>
            <a:ext cx="1228517" cy="1340839"/>
          </a:xfrm>
          <a:prstGeom prst="rect">
            <a:avLst/>
          </a:prstGeom>
        </p:spPr>
      </p:pic>
    </p:spTree>
    <p:extLst>
      <p:ext uri="{BB962C8B-B14F-4D97-AF65-F5344CB8AC3E}">
        <p14:creationId xmlns:p14="http://schemas.microsoft.com/office/powerpoint/2010/main" val="3074868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A14A5-BD5C-A1F4-DD07-E4ADAEA73E41}"/>
              </a:ext>
            </a:extLst>
          </p:cNvPr>
          <p:cNvSpPr>
            <a:spLocks noGrp="1"/>
          </p:cNvSpPr>
          <p:nvPr>
            <p:ph type="ctrTitle"/>
          </p:nvPr>
        </p:nvSpPr>
        <p:spPr/>
        <p:txBody>
          <a:bodyPr/>
          <a:lstStyle/>
          <a:p>
            <a:r>
              <a:rPr lang="en-IN" sz="2800" b="1" dirty="0">
                <a:latin typeface="+mj-lt"/>
              </a:rPr>
              <a:t>Survival Benefits </a:t>
            </a:r>
          </a:p>
        </p:txBody>
      </p:sp>
      <p:grpSp>
        <p:nvGrpSpPr>
          <p:cNvPr id="28" name="Group 27">
            <a:extLst>
              <a:ext uri="{FF2B5EF4-FFF2-40B4-BE49-F238E27FC236}">
                <a16:creationId xmlns:a16="http://schemas.microsoft.com/office/drawing/2014/main" id="{EE56CCB0-F200-0E1C-18FF-9D14050C4A68}"/>
              </a:ext>
            </a:extLst>
          </p:cNvPr>
          <p:cNvGrpSpPr/>
          <p:nvPr/>
        </p:nvGrpSpPr>
        <p:grpSpPr>
          <a:xfrm>
            <a:off x="741106" y="1532753"/>
            <a:ext cx="5284860" cy="2962981"/>
            <a:chOff x="617120" y="1439765"/>
            <a:chExt cx="5284860" cy="2962981"/>
          </a:xfrm>
        </p:grpSpPr>
        <p:grpSp>
          <p:nvGrpSpPr>
            <p:cNvPr id="4" name="Group 3">
              <a:extLst>
                <a:ext uri="{FF2B5EF4-FFF2-40B4-BE49-F238E27FC236}">
                  <a16:creationId xmlns:a16="http://schemas.microsoft.com/office/drawing/2014/main" id="{94B3D82E-AFF7-2FA7-1AEC-68F4D4B781D8}"/>
                </a:ext>
              </a:extLst>
            </p:cNvPr>
            <p:cNvGrpSpPr/>
            <p:nvPr/>
          </p:nvGrpSpPr>
          <p:grpSpPr>
            <a:xfrm>
              <a:off x="617120" y="1439765"/>
              <a:ext cx="5284860" cy="1135703"/>
              <a:chOff x="1562964" y="1920212"/>
              <a:chExt cx="5284860" cy="1135703"/>
            </a:xfrm>
          </p:grpSpPr>
          <p:sp>
            <p:nvSpPr>
              <p:cNvPr id="14" name="Rectangle 13"/>
              <p:cNvSpPr/>
              <p:nvPr/>
            </p:nvSpPr>
            <p:spPr>
              <a:xfrm>
                <a:off x="2215299" y="2084528"/>
                <a:ext cx="4632525" cy="755479"/>
              </a:xfrm>
              <a:prstGeom prst="rect">
                <a:avLst/>
              </a:prstGeom>
              <a:solidFill>
                <a:srgbClr val="0070C0"/>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2133600">
                  <a:lnSpc>
                    <a:spcPct val="90000"/>
                  </a:lnSpc>
                  <a:spcBef>
                    <a:spcPct val="0"/>
                  </a:spcBef>
                  <a:spcAft>
                    <a:spcPct val="35000"/>
                  </a:spcAft>
                </a:pPr>
                <a:r>
                  <a:rPr lang="en-US" sz="3200" dirty="0">
                    <a:solidFill>
                      <a:prstClr val="white"/>
                    </a:solidFill>
                    <a:latin typeface="Arial" panose="020B0604020202020204" pitchFamily="34" charset="0"/>
                    <a:cs typeface="Arial" panose="020B0604020202020204" pitchFamily="34" charset="0"/>
                  </a:rPr>
                  <a:t>Survival</a:t>
                </a:r>
                <a:r>
                  <a:rPr lang="en-US" sz="3200" dirty="0">
                    <a:solidFill>
                      <a:prstClr val="white"/>
                    </a:solidFill>
                  </a:rPr>
                  <a:t> </a:t>
                </a:r>
                <a:r>
                  <a:rPr lang="en-US" sz="3200" dirty="0">
                    <a:solidFill>
                      <a:prstClr val="white"/>
                    </a:solidFill>
                    <a:latin typeface="Arial" panose="020B0604020202020204" pitchFamily="34" charset="0"/>
                    <a:cs typeface="Arial" panose="020B0604020202020204" pitchFamily="34" charset="0"/>
                  </a:rPr>
                  <a:t>Benefits</a:t>
                </a:r>
              </a:p>
            </p:txBody>
          </p:sp>
          <p:sp>
            <p:nvSpPr>
              <p:cNvPr id="13" name="Oval 12"/>
              <p:cNvSpPr/>
              <p:nvPr/>
            </p:nvSpPr>
            <p:spPr>
              <a:xfrm>
                <a:off x="1562964" y="1920212"/>
                <a:ext cx="1242678" cy="1135703"/>
              </a:xfrm>
              <a:prstGeom prst="ellipse">
                <a:avLst/>
              </a:prstGeom>
              <a:solidFill>
                <a:srgbClr val="F2F2F2"/>
              </a:solidFill>
              <a:ln>
                <a:solidFill>
                  <a:srgbClr val="54823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10010" r="7186" b="2263"/>
              <a:stretch/>
            </p:blipFill>
            <p:spPr>
              <a:xfrm>
                <a:off x="1851823" y="2112012"/>
                <a:ext cx="726952" cy="772815"/>
              </a:xfrm>
              <a:prstGeom prst="rect">
                <a:avLst/>
              </a:prstGeom>
            </p:spPr>
          </p:pic>
        </p:grpSp>
        <p:grpSp>
          <p:nvGrpSpPr>
            <p:cNvPr id="15" name="Group 14">
              <a:extLst>
                <a:ext uri="{FF2B5EF4-FFF2-40B4-BE49-F238E27FC236}">
                  <a16:creationId xmlns:a16="http://schemas.microsoft.com/office/drawing/2014/main" id="{FDAC2ECD-8A6D-C246-248E-79650A70B8D5}"/>
                </a:ext>
              </a:extLst>
            </p:cNvPr>
            <p:cNvGrpSpPr/>
            <p:nvPr/>
          </p:nvGrpSpPr>
          <p:grpSpPr>
            <a:xfrm>
              <a:off x="1665260" y="2404380"/>
              <a:ext cx="4157942" cy="1998366"/>
              <a:chOff x="436072" y="1521785"/>
              <a:chExt cx="4157942" cy="2259467"/>
            </a:xfrm>
          </p:grpSpPr>
          <p:sp>
            <p:nvSpPr>
              <p:cNvPr id="17" name="Right Triangle 16">
                <a:extLst>
                  <a:ext uri="{FF2B5EF4-FFF2-40B4-BE49-F238E27FC236}">
                    <a16:creationId xmlns:a16="http://schemas.microsoft.com/office/drawing/2014/main" id="{FDAC24FA-EE38-33D2-E294-6418F0290BC5}"/>
                  </a:ext>
                </a:extLst>
              </p:cNvPr>
              <p:cNvSpPr/>
              <p:nvPr/>
            </p:nvSpPr>
            <p:spPr>
              <a:xfrm flipH="1" flipV="1">
                <a:off x="436072" y="1552860"/>
                <a:ext cx="426720" cy="230508"/>
              </a:xfrm>
              <a:prstGeom prst="rtTriangle">
                <a:avLst/>
              </a:prstGeom>
              <a:solidFill>
                <a:srgbClr val="143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8" name="Right Triangle 17">
                <a:extLst>
                  <a:ext uri="{FF2B5EF4-FFF2-40B4-BE49-F238E27FC236}">
                    <a16:creationId xmlns:a16="http://schemas.microsoft.com/office/drawing/2014/main" id="{9D5DE48E-4A70-0F90-9B6A-6C210F350D5C}"/>
                  </a:ext>
                </a:extLst>
              </p:cNvPr>
              <p:cNvSpPr/>
              <p:nvPr/>
            </p:nvSpPr>
            <p:spPr>
              <a:xfrm flipV="1">
                <a:off x="4166670" y="1552859"/>
                <a:ext cx="427344" cy="230508"/>
              </a:xfrm>
              <a:prstGeom prst="rtTriangle">
                <a:avLst/>
              </a:prstGeom>
              <a:solidFill>
                <a:srgbClr val="143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19" name="Rectangle 18">
                <a:extLst>
                  <a:ext uri="{FF2B5EF4-FFF2-40B4-BE49-F238E27FC236}">
                    <a16:creationId xmlns:a16="http://schemas.microsoft.com/office/drawing/2014/main" id="{2258E118-C666-72B5-239D-F544A0C89243}"/>
                  </a:ext>
                </a:extLst>
              </p:cNvPr>
              <p:cNvSpPr/>
              <p:nvPr/>
            </p:nvSpPr>
            <p:spPr>
              <a:xfrm>
                <a:off x="830059" y="1521785"/>
                <a:ext cx="3287668" cy="2259467"/>
              </a:xfrm>
              <a:prstGeom prst="rect">
                <a:avLst/>
              </a:prstGeom>
              <a:solidFill>
                <a:srgbClr val="FFFFFF"/>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lvl="0" algn="ctr"/>
                <a:r>
                  <a:rPr lang="en-US" sz="1600" b="1" dirty="0">
                    <a:solidFill>
                      <a:schemeClr val="tx1"/>
                    </a:solidFill>
                    <a:latin typeface="Arial" panose="020B0604020202020204" pitchFamily="34" charset="0"/>
                    <a:cs typeface="Arial" panose="020B0604020202020204" pitchFamily="34" charset="0"/>
                  </a:rPr>
                  <a:t>Annuity</a:t>
                </a:r>
                <a:r>
                  <a:rPr lang="en-US" sz="1600" dirty="0">
                    <a:solidFill>
                      <a:schemeClr val="tx1"/>
                    </a:solidFill>
                    <a:latin typeface="Arial" panose="020B0604020202020204" pitchFamily="34" charset="0"/>
                    <a:cs typeface="Arial" panose="020B0604020202020204" pitchFamily="34" charset="0"/>
                  </a:rPr>
                  <a:t> will be paid as per the option chosen by you as long as the </a:t>
                </a:r>
                <a:r>
                  <a:rPr lang="en-US" sz="1600" b="1" dirty="0">
                    <a:solidFill>
                      <a:schemeClr val="tx1"/>
                    </a:solidFill>
                    <a:latin typeface="Arial" panose="020B0604020202020204" pitchFamily="34" charset="0"/>
                    <a:cs typeface="Arial" panose="020B0604020202020204" pitchFamily="34" charset="0"/>
                  </a:rPr>
                  <a:t>Annuitant(s) is/are alive</a:t>
                </a:r>
                <a:r>
                  <a:rPr lang="en-US" sz="1600" dirty="0">
                    <a:solidFill>
                      <a:schemeClr val="tx1"/>
                    </a:solidFill>
                    <a:latin typeface="Arial" panose="020B0604020202020204" pitchFamily="34" charset="0"/>
                    <a:cs typeface="Arial" panose="020B0604020202020204" pitchFamily="34" charset="0"/>
                  </a:rPr>
                  <a:t> or </a:t>
                </a:r>
              </a:p>
              <a:p>
                <a:pPr marL="72000" lvl="0" algn="ctr"/>
                <a:r>
                  <a:rPr lang="en-US" sz="1600" b="1" dirty="0">
                    <a:solidFill>
                      <a:schemeClr val="tx1"/>
                    </a:solidFill>
                    <a:latin typeface="Arial" panose="020B0604020202020204" pitchFamily="34" charset="0"/>
                    <a:cs typeface="Arial" panose="020B0604020202020204" pitchFamily="34" charset="0"/>
                  </a:rPr>
                  <a:t>till the end of the certain period </a:t>
                </a:r>
                <a:r>
                  <a:rPr lang="en-US" sz="1600" dirty="0">
                    <a:solidFill>
                      <a:schemeClr val="tx1"/>
                    </a:solidFill>
                    <a:latin typeface="Arial" panose="020B0604020202020204" pitchFamily="34" charset="0"/>
                    <a:cs typeface="Arial" panose="020B0604020202020204" pitchFamily="34" charset="0"/>
                  </a:rPr>
                  <a:t>(for Annuity Option : 7,8, and 9 ) whichever is later. </a:t>
                </a:r>
              </a:p>
            </p:txBody>
          </p:sp>
        </p:grpSp>
      </p:grpSp>
      <p:grpSp>
        <p:nvGrpSpPr>
          <p:cNvPr id="21" name="Group 20">
            <a:extLst>
              <a:ext uri="{FF2B5EF4-FFF2-40B4-BE49-F238E27FC236}">
                <a16:creationId xmlns:a16="http://schemas.microsoft.com/office/drawing/2014/main" id="{E4D45CDF-5064-E7CA-4E20-8FA158D49DA3}"/>
              </a:ext>
            </a:extLst>
          </p:cNvPr>
          <p:cNvGrpSpPr/>
          <p:nvPr/>
        </p:nvGrpSpPr>
        <p:grpSpPr>
          <a:xfrm>
            <a:off x="7005811" y="1501757"/>
            <a:ext cx="4058524" cy="2900989"/>
            <a:chOff x="738808" y="2968665"/>
            <a:chExt cx="4058524" cy="2900989"/>
          </a:xfrm>
        </p:grpSpPr>
        <p:grpSp>
          <p:nvGrpSpPr>
            <p:cNvPr id="22" name="Group 21">
              <a:extLst>
                <a:ext uri="{FF2B5EF4-FFF2-40B4-BE49-F238E27FC236}">
                  <a16:creationId xmlns:a16="http://schemas.microsoft.com/office/drawing/2014/main" id="{11E5232D-0187-8207-2375-288170909DE3}"/>
                </a:ext>
              </a:extLst>
            </p:cNvPr>
            <p:cNvGrpSpPr/>
            <p:nvPr/>
          </p:nvGrpSpPr>
          <p:grpSpPr>
            <a:xfrm>
              <a:off x="738808" y="2968665"/>
              <a:ext cx="4056162" cy="1469828"/>
              <a:chOff x="738808" y="2968665"/>
              <a:chExt cx="4056162" cy="1469828"/>
            </a:xfrm>
          </p:grpSpPr>
          <p:sp>
            <p:nvSpPr>
              <p:cNvPr id="24" name="Rectangle 23">
                <a:extLst>
                  <a:ext uri="{FF2B5EF4-FFF2-40B4-BE49-F238E27FC236}">
                    <a16:creationId xmlns:a16="http://schemas.microsoft.com/office/drawing/2014/main" id="{CC49D2A9-D2BA-36F1-4E91-7ACE38B05EFD}"/>
                  </a:ext>
                </a:extLst>
              </p:cNvPr>
              <p:cNvSpPr/>
              <p:nvPr/>
            </p:nvSpPr>
            <p:spPr>
              <a:xfrm>
                <a:off x="738808" y="2968665"/>
                <a:ext cx="4056162" cy="1469828"/>
              </a:xfrm>
              <a:prstGeom prst="rect">
                <a:avLst/>
              </a:prstGeom>
              <a:solidFill>
                <a:srgbClr val="287ABD"/>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5" name="Rectangle 24">
                <a:extLst>
                  <a:ext uri="{FF2B5EF4-FFF2-40B4-BE49-F238E27FC236}">
                    <a16:creationId xmlns:a16="http://schemas.microsoft.com/office/drawing/2014/main" id="{5C6F1810-079E-B16E-2ADF-DE2D0D172C7A}"/>
                  </a:ext>
                </a:extLst>
              </p:cNvPr>
              <p:cNvSpPr/>
              <p:nvPr/>
            </p:nvSpPr>
            <p:spPr>
              <a:xfrm>
                <a:off x="2536034" y="3090155"/>
                <a:ext cx="2205208" cy="1255350"/>
              </a:xfrm>
              <a:prstGeom prst="rect">
                <a:avLst/>
              </a:prstGeom>
              <a:solidFill>
                <a:srgbClr val="287AB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2000" lvl="0" algn="ctr">
                  <a:spcBef>
                    <a:spcPts val="600"/>
                  </a:spcBef>
                </a:pPr>
                <a:r>
                  <a:rPr lang="en-US" sz="2400" dirty="0">
                    <a:solidFill>
                      <a:schemeClr val="bg1"/>
                    </a:solidFill>
                    <a:latin typeface="Arial" panose="020B0604020202020204" pitchFamily="34" charset="0"/>
                    <a:cs typeface="Arial" panose="020B0604020202020204" pitchFamily="34" charset="0"/>
                  </a:rPr>
                  <a:t> Annuity Amount will depend upon</a:t>
                </a:r>
              </a:p>
            </p:txBody>
          </p:sp>
          <p:pic>
            <p:nvPicPr>
              <p:cNvPr id="26" name="Picture 25">
                <a:extLst>
                  <a:ext uri="{FF2B5EF4-FFF2-40B4-BE49-F238E27FC236}">
                    <a16:creationId xmlns:a16="http://schemas.microsoft.com/office/drawing/2014/main" id="{4A29D30E-1ACB-0FCF-C138-265FE04E89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5823" y="3118910"/>
                <a:ext cx="1647849" cy="1172043"/>
              </a:xfrm>
              <a:prstGeom prst="rect">
                <a:avLst/>
              </a:prstGeom>
            </p:spPr>
          </p:pic>
        </p:grpSp>
        <p:sp>
          <p:nvSpPr>
            <p:cNvPr id="23" name="Rectangle 22">
              <a:extLst>
                <a:ext uri="{FF2B5EF4-FFF2-40B4-BE49-F238E27FC236}">
                  <a16:creationId xmlns:a16="http://schemas.microsoft.com/office/drawing/2014/main" id="{F1003BEA-D99D-737D-C7F4-70135ABD3234}"/>
                </a:ext>
              </a:extLst>
            </p:cNvPr>
            <p:cNvSpPr/>
            <p:nvPr/>
          </p:nvSpPr>
          <p:spPr>
            <a:xfrm>
              <a:off x="741170" y="4438493"/>
              <a:ext cx="4056162" cy="1431161"/>
            </a:xfrm>
            <a:prstGeom prst="rect">
              <a:avLst/>
            </a:prstGeom>
            <a:ln>
              <a:solidFill>
                <a:schemeClr val="bg2"/>
              </a:solidFill>
            </a:ln>
          </p:spPr>
          <p:txBody>
            <a:bodyPr wrap="square">
              <a:spAutoFit/>
            </a:bodyPr>
            <a:lstStyle/>
            <a:p>
              <a:pPr marL="357750" lvl="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Annuity Option chosen, </a:t>
              </a:r>
            </a:p>
            <a:p>
              <a:pPr marL="357750" lvl="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Age of the annuitant(s), </a:t>
              </a:r>
            </a:p>
            <a:p>
              <a:pPr marL="357750" lvl="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Annuity Payment Mode and</a:t>
              </a:r>
            </a:p>
            <a:p>
              <a:pPr marL="357750" lvl="0" indent="-285750">
                <a:spcBef>
                  <a:spcPts val="600"/>
                </a:spcBef>
                <a:buFont typeface="Arial" panose="020B0604020202020204" pitchFamily="34" charset="0"/>
                <a:buChar char="•"/>
              </a:pPr>
              <a:r>
                <a:rPr lang="en-US" dirty="0">
                  <a:latin typeface="Arial" panose="020B0604020202020204" pitchFamily="34" charset="0"/>
                  <a:cs typeface="Arial" panose="020B0604020202020204" pitchFamily="34" charset="0"/>
                </a:rPr>
                <a:t>Amount of the Purchase Price.</a:t>
              </a:r>
            </a:p>
          </p:txBody>
        </p:sp>
      </p:grpSp>
      <p:sp>
        <p:nvSpPr>
          <p:cNvPr id="27" name="TextBox 26">
            <a:extLst>
              <a:ext uri="{FF2B5EF4-FFF2-40B4-BE49-F238E27FC236}">
                <a16:creationId xmlns:a16="http://schemas.microsoft.com/office/drawing/2014/main" id="{45CC8579-61C2-2E63-8E74-DEB8669933A8}"/>
              </a:ext>
            </a:extLst>
          </p:cNvPr>
          <p:cNvSpPr txBox="1"/>
          <p:nvPr/>
        </p:nvSpPr>
        <p:spPr>
          <a:xfrm>
            <a:off x="905979" y="5889356"/>
            <a:ext cx="10764245" cy="307777"/>
          </a:xfrm>
          <a:prstGeom prst="rect">
            <a:avLst/>
          </a:prstGeom>
          <a:noFill/>
        </p:spPr>
        <p:txBody>
          <a:bodyPr wrap="square" rtlCol="0">
            <a:spAutoFit/>
          </a:bodyPr>
          <a:lstStyle/>
          <a:p>
            <a:pPr algn="l"/>
            <a:r>
              <a:rPr lang="en-US" sz="1400" dirty="0">
                <a:solidFill>
                  <a:srgbClr val="FF0000"/>
                </a:solidFill>
              </a:rPr>
              <a:t>Existence certificate must be submitted by the annuitants every year to receive the annuity payouts</a:t>
            </a:r>
            <a:endParaRPr lang="en-IN" sz="1400" dirty="0">
              <a:solidFill>
                <a:srgbClr val="FF0000"/>
              </a:solidFill>
            </a:endParaRPr>
          </a:p>
        </p:txBody>
      </p:sp>
    </p:spTree>
    <p:extLst>
      <p:ext uri="{BB962C8B-B14F-4D97-AF65-F5344CB8AC3E}">
        <p14:creationId xmlns:p14="http://schemas.microsoft.com/office/powerpoint/2010/main" val="1024743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up)">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ound Diagonal Corner Rectangle 57"/>
          <p:cNvSpPr/>
          <p:nvPr/>
        </p:nvSpPr>
        <p:spPr>
          <a:xfrm>
            <a:off x="455001" y="1158128"/>
            <a:ext cx="11651689" cy="407619"/>
          </a:xfrm>
          <a:prstGeom prst="round2DiagRect">
            <a:avLst>
              <a:gd name="adj1" fmla="val 50000"/>
              <a:gd name="adj2" fmla="val 0"/>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Arial" panose="020B0604020202020204" pitchFamily="34" charset="0"/>
                <a:cs typeface="Arial" panose="020B0604020202020204" pitchFamily="34" charset="0"/>
              </a:rPr>
              <a:t>The Annuity payable for age 60 Years last Birthday for purchase of </a:t>
            </a:r>
            <a:r>
              <a:rPr lang="en-GB" sz="1600" dirty="0">
                <a:solidFill>
                  <a:schemeClr val="tx1"/>
                </a:solidFill>
              </a:rPr>
              <a:t>₹</a:t>
            </a:r>
            <a:r>
              <a:rPr lang="en-US" sz="1600" dirty="0">
                <a:solidFill>
                  <a:schemeClr val="tx1"/>
                </a:solidFill>
                <a:latin typeface="Arial" panose="020B0604020202020204" pitchFamily="34" charset="0"/>
                <a:cs typeface="Arial" panose="020B0604020202020204" pitchFamily="34" charset="0"/>
              </a:rPr>
              <a:t> 5,00,000 (excl GST ) Distribution Channel – Corporate Agency is as follows</a:t>
            </a:r>
          </a:p>
        </p:txBody>
      </p:sp>
      <p:sp>
        <p:nvSpPr>
          <p:cNvPr id="153" name="Rectangle 152"/>
          <p:cNvSpPr/>
          <p:nvPr/>
        </p:nvSpPr>
        <p:spPr>
          <a:xfrm>
            <a:off x="480000" y="5378584"/>
            <a:ext cx="11427360" cy="920132"/>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GB" sz="1200" dirty="0">
                <a:solidFill>
                  <a:schemeClr val="tx1"/>
                </a:solidFill>
              </a:rPr>
              <a:t>The Annuity amount increases by 5% </a:t>
            </a:r>
            <a:r>
              <a:rPr lang="en-GB" sz="1200" dirty="0" err="1">
                <a:solidFill>
                  <a:schemeClr val="tx1"/>
                </a:solidFill>
              </a:rPr>
              <a:t>p.a</a:t>
            </a:r>
            <a:r>
              <a:rPr lang="en-GB" sz="1200" dirty="0">
                <a:solidFill>
                  <a:schemeClr val="tx1"/>
                </a:solidFill>
              </a:rPr>
              <a:t> ( Simple Rate of Interest ) from Second Policy Year and there after</a:t>
            </a:r>
          </a:p>
          <a:p>
            <a:r>
              <a:rPr lang="en-GB" sz="1200" dirty="0">
                <a:solidFill>
                  <a:schemeClr val="tx1"/>
                </a:solidFill>
              </a:rPr>
              <a:t>#   Annuity Amount for Primary Annuitant and Secondary Annuitant( Spouse) both aged 60 Years</a:t>
            </a:r>
          </a:p>
          <a:p>
            <a:endParaRPr lang="en-GB" sz="1200" dirty="0">
              <a:solidFill>
                <a:schemeClr val="tx1"/>
              </a:solidFill>
            </a:endParaRPr>
          </a:p>
          <a:p>
            <a:pPr lvl="0"/>
            <a:r>
              <a:rPr lang="en-US" altLang="en-US" sz="1200" dirty="0">
                <a:solidFill>
                  <a:schemeClr val="bg2">
                    <a:lumMod val="10000"/>
                  </a:schemeClr>
                </a:solidFill>
                <a:latin typeface="Arial" panose="020B0604020202020204" pitchFamily="34" charset="0"/>
                <a:ea typeface="Calibri" panose="020F0502020204030204" pitchFamily="34" charset="0"/>
                <a:cs typeface="Arial" panose="020B0604020202020204" pitchFamily="34" charset="0"/>
              </a:rPr>
              <a:t>The Annuity Payout mentioned above is only indicative. The actual Annuity Payout will be as per the rates prevailing at the time of issuance of the Policy.</a:t>
            </a:r>
          </a:p>
          <a:p>
            <a:pPr lvl="0"/>
            <a:r>
              <a:rPr lang="en-US" altLang="en-US" sz="1200" dirty="0">
                <a:solidFill>
                  <a:schemeClr val="bg2">
                    <a:lumMod val="10000"/>
                  </a:schemeClr>
                </a:solidFill>
                <a:latin typeface="Arial" panose="020B0604020202020204" pitchFamily="34" charset="0"/>
                <a:ea typeface="Calibri" panose="020F0502020204030204" pitchFamily="34" charset="0"/>
                <a:cs typeface="Arial" panose="020B0604020202020204" pitchFamily="34" charset="0"/>
              </a:rPr>
              <a:t>Minimum Annuity Amount under all Annuity option should be : Yearly – 12000; Half Yearly – 6000;  Quarterly – 3000 and Monthly - 1000</a:t>
            </a:r>
            <a:endParaRPr lang="en-US" altLang="en-US" sz="2800" dirty="0">
              <a:solidFill>
                <a:schemeClr val="bg2">
                  <a:lumMod val="10000"/>
                </a:schemeClr>
              </a:solidFill>
              <a:latin typeface="Arial" panose="020B0604020202020204" pitchFamily="34" charset="0"/>
            </a:endParaRPr>
          </a:p>
        </p:txBody>
      </p:sp>
      <p:sp>
        <p:nvSpPr>
          <p:cNvPr id="3" name="Title 2">
            <a:extLst>
              <a:ext uri="{FF2B5EF4-FFF2-40B4-BE49-F238E27FC236}">
                <a16:creationId xmlns:a16="http://schemas.microsoft.com/office/drawing/2014/main" id="{140936BF-C9D5-7F50-DD0D-739C262E17AF}"/>
              </a:ext>
            </a:extLst>
          </p:cNvPr>
          <p:cNvSpPr>
            <a:spLocks noGrp="1"/>
          </p:cNvSpPr>
          <p:nvPr>
            <p:ph type="ctrTitle"/>
          </p:nvPr>
        </p:nvSpPr>
        <p:spPr/>
        <p:txBody>
          <a:bodyPr/>
          <a:lstStyle/>
          <a:p>
            <a:r>
              <a:rPr lang="en-IN" sz="2800" b="1" dirty="0">
                <a:latin typeface="+mj-lt"/>
              </a:rPr>
              <a:t>Illustration :</a:t>
            </a:r>
          </a:p>
        </p:txBody>
      </p:sp>
      <p:graphicFrame>
        <p:nvGraphicFramePr>
          <p:cNvPr id="5" name="Table 4">
            <a:extLst>
              <a:ext uri="{FF2B5EF4-FFF2-40B4-BE49-F238E27FC236}">
                <a16:creationId xmlns:a16="http://schemas.microsoft.com/office/drawing/2014/main" id="{B02A7C54-4D6F-6258-DA60-4A50B974DC83}"/>
              </a:ext>
            </a:extLst>
          </p:cNvPr>
          <p:cNvGraphicFramePr>
            <a:graphicFrameLocks noGrp="1"/>
          </p:cNvGraphicFramePr>
          <p:nvPr>
            <p:extLst>
              <p:ext uri="{D42A27DB-BD31-4B8C-83A1-F6EECF244321}">
                <p14:modId xmlns:p14="http://schemas.microsoft.com/office/powerpoint/2010/main" val="4196676690"/>
              </p:ext>
            </p:extLst>
          </p:nvPr>
        </p:nvGraphicFramePr>
        <p:xfrm>
          <a:off x="610933" y="1578411"/>
          <a:ext cx="10082899" cy="3675514"/>
        </p:xfrm>
        <a:graphic>
          <a:graphicData uri="http://schemas.openxmlformats.org/drawingml/2006/table">
            <a:tbl>
              <a:tblPr/>
              <a:tblGrid>
                <a:gridCol w="1045311">
                  <a:extLst>
                    <a:ext uri="{9D8B030D-6E8A-4147-A177-3AD203B41FA5}">
                      <a16:colId xmlns:a16="http://schemas.microsoft.com/office/drawing/2014/main" val="4054330981"/>
                    </a:ext>
                  </a:extLst>
                </a:gridCol>
                <a:gridCol w="4137692">
                  <a:extLst>
                    <a:ext uri="{9D8B030D-6E8A-4147-A177-3AD203B41FA5}">
                      <a16:colId xmlns:a16="http://schemas.microsoft.com/office/drawing/2014/main" val="2187806146"/>
                    </a:ext>
                  </a:extLst>
                </a:gridCol>
                <a:gridCol w="1224974">
                  <a:extLst>
                    <a:ext uri="{9D8B030D-6E8A-4147-A177-3AD203B41FA5}">
                      <a16:colId xmlns:a16="http://schemas.microsoft.com/office/drawing/2014/main" val="285835393"/>
                    </a:ext>
                  </a:extLst>
                </a:gridCol>
                <a:gridCol w="1224974">
                  <a:extLst>
                    <a:ext uri="{9D8B030D-6E8A-4147-A177-3AD203B41FA5}">
                      <a16:colId xmlns:a16="http://schemas.microsoft.com/office/drawing/2014/main" val="678699795"/>
                    </a:ext>
                  </a:extLst>
                </a:gridCol>
                <a:gridCol w="1224974">
                  <a:extLst>
                    <a:ext uri="{9D8B030D-6E8A-4147-A177-3AD203B41FA5}">
                      <a16:colId xmlns:a16="http://schemas.microsoft.com/office/drawing/2014/main" val="2473763035"/>
                    </a:ext>
                  </a:extLst>
                </a:gridCol>
                <a:gridCol w="1224974">
                  <a:extLst>
                    <a:ext uri="{9D8B030D-6E8A-4147-A177-3AD203B41FA5}">
                      <a16:colId xmlns:a16="http://schemas.microsoft.com/office/drawing/2014/main" val="1500226397"/>
                    </a:ext>
                  </a:extLst>
                </a:gridCol>
              </a:tblGrid>
              <a:tr h="643216">
                <a:tc>
                  <a:txBody>
                    <a:bodyPr/>
                    <a:lstStyle/>
                    <a:p>
                      <a:pPr algn="ctr" fontAlgn="ctr"/>
                      <a:r>
                        <a:rPr lang="en-IN" sz="1800" b="0" i="0" u="none" strike="noStrike" dirty="0">
                          <a:solidFill>
                            <a:srgbClr val="FFFFFF"/>
                          </a:solidFill>
                          <a:effectLst/>
                          <a:latin typeface="Calibri" panose="020F0502020204030204" pitchFamily="34" charset="0"/>
                          <a:cs typeface="Calibri" panose="020F0502020204030204" pitchFamily="34" charset="0"/>
                        </a:rPr>
                        <a:t>Annuity Option</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solidFill>
                      <a:srgbClr val="0070C0"/>
                    </a:solidFill>
                  </a:tcPr>
                </a:tc>
                <a:tc>
                  <a:txBody>
                    <a:bodyPr/>
                    <a:lstStyle/>
                    <a:p>
                      <a:pPr algn="ctr" fontAlgn="ctr"/>
                      <a:r>
                        <a:rPr lang="en-IN" sz="1800" b="0" i="0" u="none" strike="noStrike" dirty="0">
                          <a:solidFill>
                            <a:srgbClr val="FFFFFF"/>
                          </a:solidFill>
                          <a:effectLst/>
                          <a:latin typeface="Calibri" panose="020F0502020204030204" pitchFamily="34" charset="0"/>
                          <a:cs typeface="Calibri" panose="020F0502020204030204" pitchFamily="34" charset="0"/>
                        </a:rPr>
                        <a:t>Annuity Description</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solidFill>
                      <a:srgbClr val="0070C0"/>
                    </a:solidFill>
                  </a:tcPr>
                </a:tc>
                <a:tc>
                  <a:txBody>
                    <a:bodyPr/>
                    <a:lstStyle/>
                    <a:p>
                      <a:pPr algn="ctr" fontAlgn="ctr"/>
                      <a:r>
                        <a:rPr lang="en-IN" sz="1800" b="0" i="0" u="none" strike="noStrike" dirty="0">
                          <a:solidFill>
                            <a:srgbClr val="FFFFFF"/>
                          </a:solidFill>
                          <a:effectLst/>
                          <a:latin typeface="Calibri" panose="020F0502020204030204" pitchFamily="34" charset="0"/>
                          <a:cs typeface="Calibri" panose="020F0502020204030204" pitchFamily="34" charset="0"/>
                        </a:rPr>
                        <a:t>Annually</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solidFill>
                      <a:srgbClr val="0070C0"/>
                    </a:solidFill>
                  </a:tcPr>
                </a:tc>
                <a:tc>
                  <a:txBody>
                    <a:bodyPr/>
                    <a:lstStyle/>
                    <a:p>
                      <a:pPr algn="ctr" fontAlgn="ctr"/>
                      <a:r>
                        <a:rPr lang="en-IN" sz="1800" b="0" i="0" u="none" strike="noStrike" dirty="0">
                          <a:solidFill>
                            <a:srgbClr val="FFFFFF"/>
                          </a:solidFill>
                          <a:effectLst/>
                          <a:latin typeface="Calibri" panose="020F0502020204030204" pitchFamily="34" charset="0"/>
                          <a:cs typeface="Calibri" panose="020F0502020204030204" pitchFamily="34" charset="0"/>
                        </a:rPr>
                        <a:t>Half Yearly</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solidFill>
                      <a:srgbClr val="0070C0"/>
                    </a:solidFill>
                  </a:tcPr>
                </a:tc>
                <a:tc>
                  <a:txBody>
                    <a:bodyPr/>
                    <a:lstStyle/>
                    <a:p>
                      <a:pPr algn="ctr" fontAlgn="ctr"/>
                      <a:r>
                        <a:rPr lang="en-IN" sz="1800" b="0" i="0" u="none" strike="noStrike" dirty="0">
                          <a:solidFill>
                            <a:srgbClr val="FFFFFF"/>
                          </a:solidFill>
                          <a:effectLst/>
                          <a:latin typeface="Calibri" panose="020F0502020204030204" pitchFamily="34" charset="0"/>
                          <a:cs typeface="Calibri" panose="020F0502020204030204" pitchFamily="34" charset="0"/>
                        </a:rPr>
                        <a:t>Quarterly</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solidFill>
                      <a:srgbClr val="0070C0"/>
                    </a:solidFill>
                  </a:tcPr>
                </a:tc>
                <a:tc>
                  <a:txBody>
                    <a:bodyPr/>
                    <a:lstStyle/>
                    <a:p>
                      <a:pPr algn="ctr" fontAlgn="ctr"/>
                      <a:r>
                        <a:rPr lang="en-IN" sz="1800" b="0" i="0" u="none" strike="noStrike" dirty="0">
                          <a:solidFill>
                            <a:srgbClr val="FFFFFF"/>
                          </a:solidFill>
                          <a:effectLst/>
                          <a:latin typeface="Calibri" panose="020F0502020204030204" pitchFamily="34" charset="0"/>
                          <a:cs typeface="Calibri" panose="020F0502020204030204" pitchFamily="34" charset="0"/>
                        </a:rPr>
                        <a:t>Monthly</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solidFill>
                      <a:srgbClr val="0070C0"/>
                    </a:solidFill>
                  </a:tcPr>
                </a:tc>
                <a:extLst>
                  <a:ext uri="{0D108BD9-81ED-4DB2-BD59-A6C34878D82A}">
                    <a16:rowId xmlns:a16="http://schemas.microsoft.com/office/drawing/2014/main" val="3607681497"/>
                  </a:ext>
                </a:extLst>
              </a:tr>
              <a:tr h="336922">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IN" sz="1800" b="0" i="0" u="none" strike="noStrike" dirty="0">
                          <a:solidFill>
                            <a:srgbClr val="000000"/>
                          </a:solidFill>
                          <a:effectLst/>
                          <a:latin typeface="Calibri" panose="020F0502020204030204" pitchFamily="34" charset="0"/>
                          <a:cs typeface="Calibri" panose="020F0502020204030204" pitchFamily="34" charset="0"/>
                        </a:rPr>
                        <a:t>  Annuity for Life</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43,181</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21,134</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10,455</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3,459</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844115307"/>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2</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Calibri" panose="020F0502020204030204" pitchFamily="34" charset="0"/>
                          <a:cs typeface="Calibri" panose="020F0502020204030204" pitchFamily="34" charset="0"/>
                        </a:rPr>
                        <a:t>  Annuity for Life with ROP</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33,842</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16,563</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8,194</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2,711</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3024057263"/>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3</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Calibri" panose="020F0502020204030204" pitchFamily="34" charset="0"/>
                          <a:cs typeface="Calibri" panose="020F0502020204030204" pitchFamily="34" charset="0"/>
                        </a:rPr>
                        <a:t>  Increasing Life Annuity for Life with ROP</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25,132</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12,300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6,085</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2,013</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1179564075"/>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4</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IN" sz="1800" b="0" i="0" u="none" strike="noStrike" dirty="0">
                          <a:solidFill>
                            <a:srgbClr val="000000"/>
                          </a:solidFill>
                          <a:effectLst/>
                          <a:latin typeface="Calibri" panose="020F0502020204030204" pitchFamily="34" charset="0"/>
                          <a:cs typeface="Calibri" panose="020F0502020204030204" pitchFamily="34" charset="0"/>
                        </a:rPr>
                        <a:t>  Joint Life Annuity @ 50%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40,820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19,978</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9,883</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3,270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486470005"/>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5</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IN" sz="1800" b="0" i="0" u="none" strike="noStrike" dirty="0">
                          <a:solidFill>
                            <a:srgbClr val="000000"/>
                          </a:solidFill>
                          <a:effectLst/>
                          <a:latin typeface="Calibri" panose="020F0502020204030204" pitchFamily="34" charset="0"/>
                          <a:cs typeface="Calibri" panose="020F0502020204030204" pitchFamily="34" charset="0"/>
                        </a:rPr>
                        <a:t>  Joint Life Annuity @ 100%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38,953</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19,065</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9,431</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3,120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4230590332"/>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6</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Calibri" panose="020F0502020204030204" pitchFamily="34" charset="0"/>
                          <a:cs typeface="Calibri" panose="020F0502020204030204" pitchFamily="34" charset="0"/>
                        </a:rPr>
                        <a:t>  Joint Life Annuity @ 100% with ROP</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33,805</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16,545</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8,185</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2,708</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3800470035"/>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7</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Calibri" panose="020F0502020204030204" pitchFamily="34" charset="0"/>
                          <a:cs typeface="Calibri" panose="020F0502020204030204" pitchFamily="34" charset="0"/>
                        </a:rPr>
                        <a:t>  Annuity Certain for 10 years</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42,458</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20,780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10,280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3,401</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1631841192"/>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8</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Calibri" panose="020F0502020204030204" pitchFamily="34" charset="0"/>
                          <a:cs typeface="Calibri" panose="020F0502020204030204" pitchFamily="34" charset="0"/>
                        </a:rPr>
                        <a:t>  Annuity Certain for 15 years</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41,704</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20,411</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10,097</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3,340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2062624917"/>
                  </a:ext>
                </a:extLst>
              </a:tr>
              <a:tr h="336922">
                <a:tc>
                  <a:txBody>
                    <a:bodyPr/>
                    <a:lstStyle/>
                    <a:p>
                      <a:pPr algn="ctr" fontAlgn="b"/>
                      <a:r>
                        <a:rPr lang="en-IN" sz="1800" b="0" i="0" u="none" strike="noStrike">
                          <a:solidFill>
                            <a:srgbClr val="000000"/>
                          </a:solidFill>
                          <a:effectLst/>
                          <a:latin typeface="Calibri" panose="020F0502020204030204" pitchFamily="34" charset="0"/>
                          <a:cs typeface="Calibri" panose="020F0502020204030204" pitchFamily="34" charset="0"/>
                        </a:rPr>
                        <a:t>9</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l" fontAlgn="b"/>
                      <a:r>
                        <a:rPr lang="en-US" sz="1800" b="0" i="0" u="none" strike="noStrike" dirty="0">
                          <a:solidFill>
                            <a:srgbClr val="000000"/>
                          </a:solidFill>
                          <a:effectLst/>
                          <a:latin typeface="Calibri" panose="020F0502020204030204" pitchFamily="34" charset="0"/>
                          <a:cs typeface="Calibri" panose="020F0502020204030204" pitchFamily="34" charset="0"/>
                        </a:rPr>
                        <a:t>  Annuity Certain for 20 years</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40,784</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19,960</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9,874</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tc>
                  <a:txBody>
                    <a:bodyPr/>
                    <a:lstStyle/>
                    <a:p>
                      <a:pPr algn="ctr" fontAlgn="b"/>
                      <a:r>
                        <a:rPr lang="en-IN" sz="1800" b="0" i="0" u="none" strike="noStrike" dirty="0">
                          <a:solidFill>
                            <a:srgbClr val="000000"/>
                          </a:solidFill>
                          <a:effectLst/>
                          <a:latin typeface="Calibri" panose="020F0502020204030204" pitchFamily="34" charset="0"/>
                          <a:cs typeface="Calibri" panose="020F0502020204030204" pitchFamily="34" charset="0"/>
                        </a:rPr>
                        <a:t>3,267</a:t>
                      </a:r>
                    </a:p>
                  </a:txBody>
                  <a:tcPr marL="9525" marR="9525" marT="8659" marB="0" anchor="ctr">
                    <a:lnL w="25400" cap="flat" cmpd="dbl" algn="ctr">
                      <a:solidFill>
                        <a:srgbClr val="00B0F0"/>
                      </a:solidFill>
                      <a:prstDash val="solid"/>
                      <a:round/>
                      <a:headEnd type="none" w="med" len="med"/>
                      <a:tailEnd type="none" w="med" len="med"/>
                    </a:lnL>
                    <a:lnR w="25400" cap="flat" cmpd="dbl" algn="ctr">
                      <a:solidFill>
                        <a:srgbClr val="00B0F0"/>
                      </a:solidFill>
                      <a:prstDash val="solid"/>
                      <a:round/>
                      <a:headEnd type="none" w="med" len="med"/>
                      <a:tailEnd type="none" w="med" len="med"/>
                    </a:lnR>
                    <a:lnT w="25400" cap="flat" cmpd="dbl" algn="ctr">
                      <a:solidFill>
                        <a:srgbClr val="00B0F0"/>
                      </a:solidFill>
                      <a:prstDash val="solid"/>
                      <a:round/>
                      <a:headEnd type="none" w="med" len="med"/>
                      <a:tailEnd type="none" w="med" len="med"/>
                    </a:lnT>
                    <a:lnB w="25400" cap="flat" cmpd="dbl" algn="ctr">
                      <a:solidFill>
                        <a:srgbClr val="00B0F0"/>
                      </a:solidFill>
                      <a:prstDash val="solid"/>
                      <a:round/>
                      <a:headEnd type="none" w="med" len="med"/>
                      <a:tailEnd type="none" w="med" len="med"/>
                    </a:lnB>
                    <a:noFill/>
                  </a:tcPr>
                </a:tc>
                <a:extLst>
                  <a:ext uri="{0D108BD9-81ED-4DB2-BD59-A6C34878D82A}">
                    <a16:rowId xmlns:a16="http://schemas.microsoft.com/office/drawing/2014/main" val="2821591986"/>
                  </a:ext>
                </a:extLst>
              </a:tr>
            </a:tbl>
          </a:graphicData>
        </a:graphic>
      </p:graphicFrame>
    </p:spTree>
    <p:extLst>
      <p:ext uri="{BB962C8B-B14F-4D97-AF65-F5344CB8AC3E}">
        <p14:creationId xmlns:p14="http://schemas.microsoft.com/office/powerpoint/2010/main" val="1984480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left)">
                                      <p:cBhvr>
                                        <p:cTn id="7" dur="5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3"/>
                                        </p:tgtEl>
                                        <p:attrNameLst>
                                          <p:attrName>style.visibility</p:attrName>
                                        </p:attrNameLst>
                                      </p:cBhvr>
                                      <p:to>
                                        <p:strVal val="visible"/>
                                      </p:to>
                                    </p:set>
                                    <p:animEffect transition="in" filter="wipe(left)">
                                      <p:cBhvr>
                                        <p:cTn id="12"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P spid="15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2DEA7-9B13-2D26-929B-D26634783C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E9073F-D8A1-47A3-78D8-64C9691623DD}"/>
              </a:ext>
            </a:extLst>
          </p:cNvPr>
          <p:cNvSpPr>
            <a:spLocks noGrp="1"/>
          </p:cNvSpPr>
          <p:nvPr>
            <p:ph type="ctrTitle"/>
          </p:nvPr>
        </p:nvSpPr>
        <p:spPr/>
        <p:txBody>
          <a:bodyPr/>
          <a:lstStyle/>
          <a:p>
            <a:r>
              <a:rPr lang="en-IN" sz="2800" b="1" dirty="0">
                <a:latin typeface="+mj-lt"/>
              </a:rPr>
              <a:t>Death Benefits </a:t>
            </a:r>
          </a:p>
        </p:txBody>
      </p:sp>
      <p:grpSp>
        <p:nvGrpSpPr>
          <p:cNvPr id="19" name="Group 18">
            <a:extLst>
              <a:ext uri="{FF2B5EF4-FFF2-40B4-BE49-F238E27FC236}">
                <a16:creationId xmlns:a16="http://schemas.microsoft.com/office/drawing/2014/main" id="{0B4A80D5-EEC7-F5F4-88AA-1B605C9883A8}"/>
              </a:ext>
            </a:extLst>
          </p:cNvPr>
          <p:cNvGrpSpPr/>
          <p:nvPr/>
        </p:nvGrpSpPr>
        <p:grpSpPr>
          <a:xfrm>
            <a:off x="1810493" y="1348357"/>
            <a:ext cx="5939746" cy="2789703"/>
            <a:chOff x="1810493" y="2169758"/>
            <a:chExt cx="5939746" cy="2789703"/>
          </a:xfrm>
        </p:grpSpPr>
        <p:grpSp>
          <p:nvGrpSpPr>
            <p:cNvPr id="8" name="Group 7">
              <a:extLst>
                <a:ext uri="{FF2B5EF4-FFF2-40B4-BE49-F238E27FC236}">
                  <a16:creationId xmlns:a16="http://schemas.microsoft.com/office/drawing/2014/main" id="{842BD346-1CB7-7383-A421-E28746D7E846}"/>
                </a:ext>
              </a:extLst>
            </p:cNvPr>
            <p:cNvGrpSpPr/>
            <p:nvPr/>
          </p:nvGrpSpPr>
          <p:grpSpPr>
            <a:xfrm>
              <a:off x="1810493" y="2169758"/>
              <a:ext cx="5939746" cy="1060970"/>
              <a:chOff x="5698366" y="4741878"/>
              <a:chExt cx="5939746" cy="1060970"/>
            </a:xfrm>
          </p:grpSpPr>
          <p:sp>
            <p:nvSpPr>
              <p:cNvPr id="6" name="Rectangle 5">
                <a:extLst>
                  <a:ext uri="{FF2B5EF4-FFF2-40B4-BE49-F238E27FC236}">
                    <a16:creationId xmlns:a16="http://schemas.microsoft.com/office/drawing/2014/main" id="{1AF4E62F-8F2B-8BFE-DFF5-BAA50CD55ECB}"/>
                  </a:ext>
                </a:extLst>
              </p:cNvPr>
              <p:cNvSpPr/>
              <p:nvPr/>
            </p:nvSpPr>
            <p:spPr>
              <a:xfrm>
                <a:off x="5955772" y="4974352"/>
                <a:ext cx="5682340" cy="557480"/>
              </a:xfrm>
              <a:prstGeom prst="rect">
                <a:avLst/>
              </a:prstGeom>
              <a:solidFill>
                <a:srgbClr val="0070C0"/>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2133600">
                  <a:lnSpc>
                    <a:spcPct val="90000"/>
                  </a:lnSpc>
                  <a:spcBef>
                    <a:spcPct val="0"/>
                  </a:spcBef>
                  <a:spcAft>
                    <a:spcPct val="35000"/>
                  </a:spcAft>
                </a:pPr>
                <a:r>
                  <a:rPr lang="en-US" sz="3200" b="1" dirty="0">
                    <a:solidFill>
                      <a:prstClr val="white"/>
                    </a:solidFill>
                  </a:rPr>
                  <a:t>    </a:t>
                </a:r>
                <a:r>
                  <a:rPr lang="en-US" sz="2400" dirty="0">
                    <a:solidFill>
                      <a:prstClr val="white"/>
                    </a:solidFill>
                    <a:latin typeface="Arial" panose="020B0604020202020204" pitchFamily="34" charset="0"/>
                    <a:cs typeface="Arial" panose="020B0604020202020204" pitchFamily="34" charset="0"/>
                  </a:rPr>
                  <a:t>Death Benefits</a:t>
                </a:r>
                <a:endParaRPr lang="en-US" sz="3200" dirty="0">
                  <a:solidFill>
                    <a:prstClr val="white"/>
                  </a:solidFill>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FBB7E341-4B2F-CD79-C913-637DA16DB3BD}"/>
                  </a:ext>
                </a:extLst>
              </p:cNvPr>
              <p:cNvGrpSpPr/>
              <p:nvPr/>
            </p:nvGrpSpPr>
            <p:grpSpPr>
              <a:xfrm>
                <a:off x="5698366" y="4741878"/>
                <a:ext cx="1134182" cy="1060970"/>
                <a:chOff x="4732005" y="4414536"/>
                <a:chExt cx="1284981" cy="1257203"/>
              </a:xfrm>
            </p:grpSpPr>
            <p:sp>
              <p:nvSpPr>
                <p:cNvPr id="7" name="Oval 6">
                  <a:extLst>
                    <a:ext uri="{FF2B5EF4-FFF2-40B4-BE49-F238E27FC236}">
                      <a16:creationId xmlns:a16="http://schemas.microsoft.com/office/drawing/2014/main" id="{98CAE25E-E2DB-4596-421C-047CEF527016}"/>
                    </a:ext>
                  </a:extLst>
                </p:cNvPr>
                <p:cNvSpPr/>
                <p:nvPr/>
              </p:nvSpPr>
              <p:spPr>
                <a:xfrm>
                  <a:off x="4732005" y="4414536"/>
                  <a:ext cx="1284981" cy="1257203"/>
                </a:xfrm>
                <a:prstGeom prst="ellipse">
                  <a:avLst/>
                </a:prstGeom>
                <a:solidFill>
                  <a:schemeClr val="bg1">
                    <a:lumMod val="95000"/>
                  </a:schemeClr>
                </a:solidFill>
                <a:ln>
                  <a:solidFill>
                    <a:srgbClr val="548235"/>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 name="Picture 4">
                  <a:extLst>
                    <a:ext uri="{FF2B5EF4-FFF2-40B4-BE49-F238E27FC236}">
                      <a16:creationId xmlns:a16="http://schemas.microsoft.com/office/drawing/2014/main" id="{264C1088-1170-A39C-94FE-E4BCF475695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23635" y="4684282"/>
                  <a:ext cx="724322" cy="660589"/>
                </a:xfrm>
                <a:prstGeom prst="rect">
                  <a:avLst/>
                </a:prstGeom>
              </p:spPr>
            </p:pic>
          </p:grpSp>
        </p:grpSp>
        <p:grpSp>
          <p:nvGrpSpPr>
            <p:cNvPr id="3" name="Group 2">
              <a:extLst>
                <a:ext uri="{FF2B5EF4-FFF2-40B4-BE49-F238E27FC236}">
                  <a16:creationId xmlns:a16="http://schemas.microsoft.com/office/drawing/2014/main" id="{5B5C03B2-842D-33B3-ED36-DE4AE0DC4B2B}"/>
                </a:ext>
              </a:extLst>
            </p:cNvPr>
            <p:cNvGrpSpPr/>
            <p:nvPr/>
          </p:nvGrpSpPr>
          <p:grpSpPr>
            <a:xfrm>
              <a:off x="2932150" y="2996626"/>
              <a:ext cx="4498902" cy="1962835"/>
              <a:chOff x="553833" y="3082367"/>
              <a:chExt cx="4498902" cy="2249603"/>
            </a:xfrm>
          </p:grpSpPr>
          <p:sp>
            <p:nvSpPr>
              <p:cNvPr id="10" name="Rectangle 9">
                <a:extLst>
                  <a:ext uri="{FF2B5EF4-FFF2-40B4-BE49-F238E27FC236}">
                    <a16:creationId xmlns:a16="http://schemas.microsoft.com/office/drawing/2014/main" id="{8C89D8AC-0F35-473B-E07B-A27CA32296AE}"/>
                  </a:ext>
                </a:extLst>
              </p:cNvPr>
              <p:cNvSpPr/>
              <p:nvPr/>
            </p:nvSpPr>
            <p:spPr>
              <a:xfrm>
                <a:off x="980554" y="3082367"/>
                <a:ext cx="3615366" cy="2249603"/>
              </a:xfrm>
              <a:prstGeom prst="rect">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a:solidFill>
                      <a:schemeClr val="tx1"/>
                    </a:solidFill>
                    <a:latin typeface="Arial" panose="020B0604020202020204" pitchFamily="34" charset="0"/>
                    <a:cs typeface="Arial" panose="020B0604020202020204" pitchFamily="34" charset="0"/>
                  </a:rPr>
                  <a:t>In the unfortunate event of the     death of the </a:t>
                </a:r>
                <a:r>
                  <a:rPr lang="en-GB" sz="1600" dirty="0">
                    <a:solidFill>
                      <a:schemeClr val="tx1"/>
                    </a:solidFill>
                    <a:latin typeface="Arial" panose="020B0604020202020204" pitchFamily="34" charset="0"/>
                    <a:cs typeface="Arial" panose="020B0604020202020204" pitchFamily="34" charset="0"/>
                  </a:rPr>
                  <a:t>Annuitant(s), t</a:t>
                </a:r>
                <a:r>
                  <a:rPr lang="en-US" sz="1600" dirty="0">
                    <a:solidFill>
                      <a:schemeClr val="tx1"/>
                    </a:solidFill>
                    <a:latin typeface="Arial" panose="020B0604020202020204" pitchFamily="34" charset="0"/>
                    <a:cs typeface="Arial" panose="020B0604020202020204" pitchFamily="34" charset="0"/>
                  </a:rPr>
                  <a:t>he          </a:t>
                </a:r>
                <a:r>
                  <a:rPr lang="en-US" sz="1600" b="1" dirty="0">
                    <a:solidFill>
                      <a:schemeClr val="tx1"/>
                    </a:solidFill>
                    <a:latin typeface="Arial" panose="020B0604020202020204" pitchFamily="34" charset="0"/>
                    <a:cs typeface="Arial" panose="020B0604020202020204" pitchFamily="34" charset="0"/>
                  </a:rPr>
                  <a:t>death benefit</a:t>
                </a:r>
                <a:r>
                  <a:rPr lang="en-US" sz="1600" dirty="0">
                    <a:solidFill>
                      <a:schemeClr val="tx1"/>
                    </a:solidFill>
                    <a:latin typeface="Arial" panose="020B0604020202020204" pitchFamily="34" charset="0"/>
                    <a:cs typeface="Arial" panose="020B0604020202020204" pitchFamily="34" charset="0"/>
                  </a:rPr>
                  <a:t>, if any, will be    payable to the beneficiary  </a:t>
                </a:r>
                <a:r>
                  <a:rPr lang="en-US" sz="1600" b="1" dirty="0">
                    <a:solidFill>
                      <a:schemeClr val="tx1"/>
                    </a:solidFill>
                    <a:latin typeface="Arial" panose="020B0604020202020204" pitchFamily="34" charset="0"/>
                    <a:cs typeface="Arial" panose="020B0604020202020204" pitchFamily="34" charset="0"/>
                  </a:rPr>
                  <a:t>depending on the chosen    Annuity option</a:t>
                </a:r>
                <a:endParaRPr lang="en-GB" sz="1600" dirty="0">
                  <a:solidFill>
                    <a:schemeClr val="tx1"/>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26047DE0-7B35-4B4C-D0C7-9413B7354902}"/>
                  </a:ext>
                </a:extLst>
              </p:cNvPr>
              <p:cNvGrpSpPr/>
              <p:nvPr/>
            </p:nvGrpSpPr>
            <p:grpSpPr>
              <a:xfrm>
                <a:off x="553833" y="3119761"/>
                <a:ext cx="4498902" cy="262149"/>
                <a:chOff x="355425" y="3298097"/>
                <a:chExt cx="4498902" cy="262149"/>
              </a:xfrm>
            </p:grpSpPr>
            <p:sp>
              <p:nvSpPr>
                <p:cNvPr id="16" name="Right Triangle 15">
                  <a:extLst>
                    <a:ext uri="{FF2B5EF4-FFF2-40B4-BE49-F238E27FC236}">
                      <a16:creationId xmlns:a16="http://schemas.microsoft.com/office/drawing/2014/main" id="{31EF7CFB-D479-5004-D54F-47A36D66BAF3}"/>
                    </a:ext>
                  </a:extLst>
                </p:cNvPr>
                <p:cNvSpPr/>
                <p:nvPr/>
              </p:nvSpPr>
              <p:spPr>
                <a:xfrm flipH="1" flipV="1">
                  <a:off x="355425" y="3298097"/>
                  <a:ext cx="426720" cy="261903"/>
                </a:xfrm>
                <a:prstGeom prst="rtTriangle">
                  <a:avLst/>
                </a:prstGeom>
                <a:solidFill>
                  <a:srgbClr val="143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17" name="Right Triangle 16">
                  <a:extLst>
                    <a:ext uri="{FF2B5EF4-FFF2-40B4-BE49-F238E27FC236}">
                      <a16:creationId xmlns:a16="http://schemas.microsoft.com/office/drawing/2014/main" id="{4FEC1E25-18D8-664C-F084-A6EA3F06B232}"/>
                    </a:ext>
                  </a:extLst>
                </p:cNvPr>
                <p:cNvSpPr/>
                <p:nvPr/>
              </p:nvSpPr>
              <p:spPr>
                <a:xfrm flipV="1">
                  <a:off x="4426983" y="3298343"/>
                  <a:ext cx="427344" cy="261903"/>
                </a:xfrm>
                <a:prstGeom prst="rtTriangle">
                  <a:avLst/>
                </a:prstGeom>
                <a:solidFill>
                  <a:srgbClr val="143B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grpSp>
      <p:sp>
        <p:nvSpPr>
          <p:cNvPr id="20" name="TextBox 19">
            <a:extLst>
              <a:ext uri="{FF2B5EF4-FFF2-40B4-BE49-F238E27FC236}">
                <a16:creationId xmlns:a16="http://schemas.microsoft.com/office/drawing/2014/main" id="{7BCA0772-0797-DF6C-9DE0-7599BF2D4799}"/>
              </a:ext>
            </a:extLst>
          </p:cNvPr>
          <p:cNvSpPr txBox="1"/>
          <p:nvPr/>
        </p:nvSpPr>
        <p:spPr>
          <a:xfrm>
            <a:off x="450406" y="4804021"/>
            <a:ext cx="10764245" cy="307777"/>
          </a:xfrm>
          <a:prstGeom prst="rect">
            <a:avLst/>
          </a:prstGeom>
          <a:noFill/>
        </p:spPr>
        <p:txBody>
          <a:bodyPr wrap="square" rtlCol="0">
            <a:spAutoFit/>
          </a:bodyPr>
          <a:lstStyle/>
          <a:p>
            <a:pPr algn="l"/>
            <a:r>
              <a:rPr lang="en-US" sz="1400" dirty="0">
                <a:solidFill>
                  <a:srgbClr val="FF0000"/>
                </a:solidFill>
              </a:rPr>
              <a:t>In case of death of annuitant(s) Purchase Price is returned as death benefits, to the nominee under the Annuity Options 2, 3 and 6</a:t>
            </a:r>
            <a:endParaRPr lang="en-IN" sz="1400" dirty="0">
              <a:solidFill>
                <a:srgbClr val="FF0000"/>
              </a:solidFill>
            </a:endParaRPr>
          </a:p>
        </p:txBody>
      </p:sp>
      <p:sp>
        <p:nvSpPr>
          <p:cNvPr id="21" name="TextBox 20">
            <a:extLst>
              <a:ext uri="{FF2B5EF4-FFF2-40B4-BE49-F238E27FC236}">
                <a16:creationId xmlns:a16="http://schemas.microsoft.com/office/drawing/2014/main" id="{3567B750-E1B5-E3C2-3625-456638DD9A19}"/>
              </a:ext>
            </a:extLst>
          </p:cNvPr>
          <p:cNvSpPr txBox="1"/>
          <p:nvPr/>
        </p:nvSpPr>
        <p:spPr>
          <a:xfrm>
            <a:off x="450405" y="5374873"/>
            <a:ext cx="11142327" cy="307777"/>
          </a:xfrm>
          <a:prstGeom prst="rect">
            <a:avLst/>
          </a:prstGeom>
          <a:noFill/>
        </p:spPr>
        <p:txBody>
          <a:bodyPr wrap="square" rtlCol="0">
            <a:spAutoFit/>
          </a:bodyPr>
          <a:lstStyle/>
          <a:p>
            <a:pPr algn="l"/>
            <a:r>
              <a:rPr lang="en-US" sz="1400" dirty="0">
                <a:solidFill>
                  <a:srgbClr val="FF0000"/>
                </a:solidFill>
              </a:rPr>
              <a:t>If the annuitant dies during the certain period, annuity payouts will be paid for the balance period to the nominee under the options 7, 8  &amp; 9 </a:t>
            </a:r>
            <a:endParaRPr lang="en-IN" sz="1400" dirty="0">
              <a:solidFill>
                <a:srgbClr val="FF0000"/>
              </a:solidFill>
            </a:endParaRPr>
          </a:p>
        </p:txBody>
      </p:sp>
    </p:spTree>
    <p:extLst>
      <p:ext uri="{BB962C8B-B14F-4D97-AF65-F5344CB8AC3E}">
        <p14:creationId xmlns:p14="http://schemas.microsoft.com/office/powerpoint/2010/main" val="310918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263694" y="1174436"/>
            <a:ext cx="10125985" cy="427135"/>
            <a:chOff x="294690" y="1272347"/>
            <a:chExt cx="10125985" cy="469849"/>
          </a:xfrm>
        </p:grpSpPr>
        <p:sp>
          <p:nvSpPr>
            <p:cNvPr id="2" name="Rectangle 1"/>
            <p:cNvSpPr/>
            <p:nvPr/>
          </p:nvSpPr>
          <p:spPr>
            <a:xfrm>
              <a:off x="294690" y="1272347"/>
              <a:ext cx="1030807" cy="46984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Annuity Option</a:t>
              </a:r>
              <a:endParaRPr lang="en-IN" sz="1400" dirty="0">
                <a:solidFill>
                  <a:schemeClr val="bg1"/>
                </a:solidFill>
                <a:latin typeface="Arial" panose="020B0604020202020204" pitchFamily="34" charset="0"/>
                <a:cs typeface="Arial" panose="020B0604020202020204" pitchFamily="34" charset="0"/>
              </a:endParaRPr>
            </a:p>
          </p:txBody>
        </p:sp>
        <p:sp>
          <p:nvSpPr>
            <p:cNvPr id="54" name="Rectangle 53"/>
            <p:cNvSpPr/>
            <p:nvPr/>
          </p:nvSpPr>
          <p:spPr>
            <a:xfrm>
              <a:off x="1387855" y="1272347"/>
              <a:ext cx="6779752" cy="46984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Description</a:t>
              </a:r>
              <a:endParaRPr lang="en-IN" sz="1400" dirty="0">
                <a:solidFill>
                  <a:schemeClr val="bg1"/>
                </a:solidFill>
                <a:latin typeface="Arial" panose="020B0604020202020204" pitchFamily="34" charset="0"/>
                <a:cs typeface="Arial" panose="020B0604020202020204" pitchFamily="34" charset="0"/>
              </a:endParaRPr>
            </a:p>
          </p:txBody>
        </p:sp>
        <p:sp>
          <p:nvSpPr>
            <p:cNvPr id="56" name="Rectangle 55"/>
            <p:cNvSpPr/>
            <p:nvPr/>
          </p:nvSpPr>
          <p:spPr>
            <a:xfrm>
              <a:off x="8208331" y="1272347"/>
              <a:ext cx="2212344" cy="46984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Death Benefit</a:t>
              </a:r>
              <a:endParaRPr lang="en-IN" sz="1400" dirty="0">
                <a:solidFill>
                  <a:schemeClr val="bg1"/>
                </a:solidFill>
                <a:latin typeface="Arial" panose="020B0604020202020204" pitchFamily="34" charset="0"/>
                <a:cs typeface="Arial" panose="020B0604020202020204" pitchFamily="34" charset="0"/>
              </a:endParaRPr>
            </a:p>
          </p:txBody>
        </p:sp>
      </p:grpSp>
      <p:grpSp>
        <p:nvGrpSpPr>
          <p:cNvPr id="7" name="Group 6"/>
          <p:cNvGrpSpPr/>
          <p:nvPr/>
        </p:nvGrpSpPr>
        <p:grpSpPr>
          <a:xfrm>
            <a:off x="263694" y="1649009"/>
            <a:ext cx="10125979" cy="427135"/>
            <a:chOff x="294690" y="1794636"/>
            <a:chExt cx="10125979" cy="469849"/>
          </a:xfrm>
        </p:grpSpPr>
        <p:sp>
          <p:nvSpPr>
            <p:cNvPr id="57" name="Rectangle 56"/>
            <p:cNvSpPr/>
            <p:nvPr/>
          </p:nvSpPr>
          <p:spPr>
            <a:xfrm>
              <a:off x="294690" y="1794636"/>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1</a:t>
              </a:r>
              <a:endParaRPr lang="en-IN" sz="1400" dirty="0">
                <a:solidFill>
                  <a:schemeClr val="tx1"/>
                </a:solidFill>
                <a:latin typeface="Arial" panose="020B0604020202020204" pitchFamily="34" charset="0"/>
                <a:cs typeface="Arial" panose="020B0604020202020204" pitchFamily="34" charset="0"/>
              </a:endParaRPr>
            </a:p>
          </p:txBody>
        </p:sp>
        <p:sp>
          <p:nvSpPr>
            <p:cNvPr id="58" name="Rectangle 57"/>
            <p:cNvSpPr/>
            <p:nvPr/>
          </p:nvSpPr>
          <p:spPr>
            <a:xfrm>
              <a:off x="1387855" y="1794636"/>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a:t>
              </a:r>
              <a:endParaRPr lang="en-IN" sz="1400" dirty="0">
                <a:solidFill>
                  <a:schemeClr val="tx1"/>
                </a:solidFill>
                <a:latin typeface="Arial" panose="020B0604020202020204" pitchFamily="34" charset="0"/>
                <a:cs typeface="Arial" panose="020B0604020202020204" pitchFamily="34" charset="0"/>
              </a:endParaRPr>
            </a:p>
          </p:txBody>
        </p:sp>
        <p:sp>
          <p:nvSpPr>
            <p:cNvPr id="65" name="Rectangle 64"/>
            <p:cNvSpPr/>
            <p:nvPr/>
          </p:nvSpPr>
          <p:spPr>
            <a:xfrm>
              <a:off x="8208325" y="1794636"/>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Nil</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8" name="Group 7"/>
          <p:cNvGrpSpPr/>
          <p:nvPr/>
        </p:nvGrpSpPr>
        <p:grpSpPr>
          <a:xfrm>
            <a:off x="263694" y="2123582"/>
            <a:ext cx="10125985" cy="516834"/>
            <a:chOff x="294690" y="2326450"/>
            <a:chExt cx="10125985" cy="469849"/>
          </a:xfrm>
        </p:grpSpPr>
        <p:sp>
          <p:nvSpPr>
            <p:cNvPr id="67" name="Rectangle 66"/>
            <p:cNvSpPr/>
            <p:nvPr/>
          </p:nvSpPr>
          <p:spPr>
            <a:xfrm>
              <a:off x="294690" y="2326450"/>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2</a:t>
              </a:r>
              <a:endParaRPr lang="en-IN" sz="1400" dirty="0">
                <a:solidFill>
                  <a:schemeClr val="tx1"/>
                </a:solidFill>
                <a:latin typeface="Arial" panose="020B0604020202020204" pitchFamily="34" charset="0"/>
                <a:cs typeface="Arial" panose="020B0604020202020204" pitchFamily="34" charset="0"/>
              </a:endParaRPr>
            </a:p>
          </p:txBody>
        </p:sp>
        <p:sp>
          <p:nvSpPr>
            <p:cNvPr id="73" name="Rectangle 72"/>
            <p:cNvSpPr/>
            <p:nvPr/>
          </p:nvSpPr>
          <p:spPr>
            <a:xfrm>
              <a:off x="1387855" y="2326450"/>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 with return of Purchase Price (excluding Taxes if any ) on death of annuitant </a:t>
              </a:r>
              <a:endParaRPr lang="en-IN" sz="1400" dirty="0">
                <a:solidFill>
                  <a:schemeClr val="tx1"/>
                </a:solidFill>
                <a:latin typeface="Arial" panose="020B0604020202020204" pitchFamily="34" charset="0"/>
                <a:cs typeface="Arial" panose="020B0604020202020204" pitchFamily="34" charset="0"/>
              </a:endParaRPr>
            </a:p>
          </p:txBody>
        </p:sp>
        <p:sp>
          <p:nvSpPr>
            <p:cNvPr id="74" name="Rectangle 73"/>
            <p:cNvSpPr/>
            <p:nvPr/>
          </p:nvSpPr>
          <p:spPr>
            <a:xfrm>
              <a:off x="8208331" y="2326450"/>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Purchase Price Excluding taxes if any</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2" name="Group 11"/>
          <p:cNvGrpSpPr/>
          <p:nvPr/>
        </p:nvGrpSpPr>
        <p:grpSpPr>
          <a:xfrm>
            <a:off x="263694" y="2687854"/>
            <a:ext cx="10141483" cy="516835"/>
            <a:chOff x="294690" y="2858264"/>
            <a:chExt cx="10141483" cy="469849"/>
          </a:xfrm>
        </p:grpSpPr>
        <p:sp>
          <p:nvSpPr>
            <p:cNvPr id="75" name="Rectangle 74"/>
            <p:cNvSpPr/>
            <p:nvPr/>
          </p:nvSpPr>
          <p:spPr>
            <a:xfrm>
              <a:off x="294690" y="2858264"/>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3</a:t>
              </a:r>
              <a:endParaRPr lang="en-IN" sz="1400" dirty="0">
                <a:solidFill>
                  <a:schemeClr val="tx1"/>
                </a:solidFill>
                <a:latin typeface="Arial" panose="020B0604020202020204" pitchFamily="34" charset="0"/>
                <a:cs typeface="Arial" panose="020B0604020202020204" pitchFamily="34" charset="0"/>
              </a:endParaRPr>
            </a:p>
          </p:txBody>
        </p:sp>
        <p:sp>
          <p:nvSpPr>
            <p:cNvPr id="76" name="Rectangle 75"/>
            <p:cNvSpPr/>
            <p:nvPr/>
          </p:nvSpPr>
          <p:spPr>
            <a:xfrm>
              <a:off x="1387855" y="2858264"/>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 increase every year by 5% </a:t>
              </a:r>
              <a:r>
                <a:rPr lang="en-US" sz="1200" dirty="0">
                  <a:solidFill>
                    <a:schemeClr val="tx1"/>
                  </a:solidFill>
                  <a:latin typeface="Arial" panose="020B0604020202020204" pitchFamily="34" charset="0"/>
                  <a:cs typeface="Arial" panose="020B0604020202020204" pitchFamily="34" charset="0"/>
                </a:rPr>
                <a:t>( Simple Rate of Interest ) </a:t>
              </a:r>
              <a:r>
                <a:rPr lang="en-US" sz="1400" dirty="0">
                  <a:solidFill>
                    <a:schemeClr val="tx1"/>
                  </a:solidFill>
                  <a:latin typeface="Arial" panose="020B0604020202020204" pitchFamily="34" charset="0"/>
                  <a:cs typeface="Arial" panose="020B0604020202020204" pitchFamily="34" charset="0"/>
                </a:rPr>
                <a:t>with Return of Purchase </a:t>
              </a:r>
              <a:r>
                <a:rPr lang="en-US" sz="1200" dirty="0">
                  <a:solidFill>
                    <a:schemeClr val="tx1"/>
                  </a:solidFill>
                  <a:latin typeface="Arial" panose="020B0604020202020204" pitchFamily="34" charset="0"/>
                  <a:cs typeface="Arial" panose="020B0604020202020204" pitchFamily="34" charset="0"/>
                </a:rPr>
                <a:t>Price (excluding taxes, if any) </a:t>
              </a:r>
              <a:r>
                <a:rPr lang="en-US" sz="1400" dirty="0">
                  <a:solidFill>
                    <a:schemeClr val="tx1"/>
                  </a:solidFill>
                  <a:latin typeface="Arial" panose="020B0604020202020204" pitchFamily="34" charset="0"/>
                  <a:cs typeface="Arial" panose="020B0604020202020204" pitchFamily="34" charset="0"/>
                </a:rPr>
                <a:t>on death of the Annuitant.</a:t>
              </a:r>
              <a:endParaRPr lang="en-IN" sz="1400" dirty="0">
                <a:solidFill>
                  <a:schemeClr val="tx1"/>
                </a:solidFill>
                <a:latin typeface="Arial" panose="020B0604020202020204" pitchFamily="34" charset="0"/>
                <a:cs typeface="Arial" panose="020B0604020202020204" pitchFamily="34" charset="0"/>
              </a:endParaRPr>
            </a:p>
          </p:txBody>
        </p:sp>
        <p:sp>
          <p:nvSpPr>
            <p:cNvPr id="77" name="Rectangle 76"/>
            <p:cNvSpPr/>
            <p:nvPr/>
          </p:nvSpPr>
          <p:spPr>
            <a:xfrm>
              <a:off x="8223829" y="2858264"/>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Purchase Price Excluding taxes if any</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3" name="Group 12"/>
          <p:cNvGrpSpPr/>
          <p:nvPr/>
        </p:nvGrpSpPr>
        <p:grpSpPr>
          <a:xfrm>
            <a:off x="263694" y="3252127"/>
            <a:ext cx="10141483" cy="516834"/>
            <a:chOff x="294690" y="3378938"/>
            <a:chExt cx="10141483" cy="469849"/>
          </a:xfrm>
        </p:grpSpPr>
        <p:sp>
          <p:nvSpPr>
            <p:cNvPr id="78" name="Rectangle 77"/>
            <p:cNvSpPr/>
            <p:nvPr/>
          </p:nvSpPr>
          <p:spPr>
            <a:xfrm>
              <a:off x="294690" y="3378938"/>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4</a:t>
              </a:r>
              <a:endParaRPr lang="en-IN" sz="1400" dirty="0">
                <a:solidFill>
                  <a:schemeClr val="tx1"/>
                </a:solidFill>
                <a:latin typeface="Arial" panose="020B0604020202020204" pitchFamily="34" charset="0"/>
                <a:cs typeface="Arial" panose="020B0604020202020204" pitchFamily="34" charset="0"/>
              </a:endParaRPr>
            </a:p>
          </p:txBody>
        </p:sp>
        <p:sp>
          <p:nvSpPr>
            <p:cNvPr id="79" name="Rectangle 78"/>
            <p:cNvSpPr/>
            <p:nvPr/>
          </p:nvSpPr>
          <p:spPr>
            <a:xfrm>
              <a:off x="1387855" y="3378938"/>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with 50% of Life Annuity payable to the Secondary Annuitant (Spouse) on death of the Primary Annuitant.</a:t>
              </a:r>
              <a:endParaRPr lang="en-IN" sz="1400" dirty="0">
                <a:solidFill>
                  <a:schemeClr val="tx1"/>
                </a:solidFill>
                <a:latin typeface="Arial" panose="020B0604020202020204" pitchFamily="34" charset="0"/>
                <a:cs typeface="Arial" panose="020B0604020202020204" pitchFamily="34" charset="0"/>
              </a:endParaRPr>
            </a:p>
          </p:txBody>
        </p:sp>
        <p:sp>
          <p:nvSpPr>
            <p:cNvPr id="80" name="Rectangle 79"/>
            <p:cNvSpPr/>
            <p:nvPr/>
          </p:nvSpPr>
          <p:spPr>
            <a:xfrm>
              <a:off x="8223829" y="3378938"/>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Nil</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4" name="Group 13"/>
          <p:cNvGrpSpPr/>
          <p:nvPr/>
        </p:nvGrpSpPr>
        <p:grpSpPr>
          <a:xfrm>
            <a:off x="263694" y="3816399"/>
            <a:ext cx="10141483" cy="516834"/>
            <a:chOff x="294690" y="3893317"/>
            <a:chExt cx="10141483" cy="469849"/>
          </a:xfrm>
        </p:grpSpPr>
        <p:sp>
          <p:nvSpPr>
            <p:cNvPr id="81" name="Rectangle 80"/>
            <p:cNvSpPr/>
            <p:nvPr/>
          </p:nvSpPr>
          <p:spPr>
            <a:xfrm>
              <a:off x="294690" y="3893317"/>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5</a:t>
              </a:r>
              <a:endParaRPr lang="en-IN" sz="1400" dirty="0">
                <a:solidFill>
                  <a:schemeClr val="tx1"/>
                </a:solidFill>
                <a:latin typeface="Arial" panose="020B0604020202020204" pitchFamily="34" charset="0"/>
                <a:cs typeface="Arial" panose="020B0604020202020204" pitchFamily="34" charset="0"/>
              </a:endParaRPr>
            </a:p>
          </p:txBody>
        </p:sp>
        <p:sp>
          <p:nvSpPr>
            <p:cNvPr id="82" name="Rectangle 81"/>
            <p:cNvSpPr/>
            <p:nvPr/>
          </p:nvSpPr>
          <p:spPr>
            <a:xfrm>
              <a:off x="1387855" y="3893317"/>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with 100% of Life Annuity payable to the Secondary Annuitant (Spouse) on death of the Primary Annuitant.</a:t>
              </a:r>
              <a:endParaRPr lang="en-IN" sz="1400" dirty="0">
                <a:solidFill>
                  <a:schemeClr val="tx1"/>
                </a:solidFill>
                <a:latin typeface="Arial" panose="020B0604020202020204" pitchFamily="34" charset="0"/>
                <a:cs typeface="Arial" panose="020B0604020202020204" pitchFamily="34" charset="0"/>
              </a:endParaRPr>
            </a:p>
          </p:txBody>
        </p:sp>
        <p:sp>
          <p:nvSpPr>
            <p:cNvPr id="83" name="Rectangle 82"/>
            <p:cNvSpPr/>
            <p:nvPr/>
          </p:nvSpPr>
          <p:spPr>
            <a:xfrm>
              <a:off x="8223829" y="3893317"/>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Nil</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5" name="Group 14"/>
          <p:cNvGrpSpPr/>
          <p:nvPr/>
        </p:nvGrpSpPr>
        <p:grpSpPr>
          <a:xfrm>
            <a:off x="263694" y="4380671"/>
            <a:ext cx="10141483" cy="516834"/>
            <a:chOff x="294690" y="4415606"/>
            <a:chExt cx="10141483" cy="469849"/>
          </a:xfrm>
        </p:grpSpPr>
        <p:sp>
          <p:nvSpPr>
            <p:cNvPr id="84" name="Rectangle 83"/>
            <p:cNvSpPr/>
            <p:nvPr/>
          </p:nvSpPr>
          <p:spPr>
            <a:xfrm>
              <a:off x="294690" y="4415606"/>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6</a:t>
              </a:r>
              <a:endParaRPr lang="en-IN" sz="1400" dirty="0">
                <a:solidFill>
                  <a:schemeClr val="tx1"/>
                </a:solidFill>
                <a:latin typeface="Arial" panose="020B0604020202020204" pitchFamily="34" charset="0"/>
                <a:cs typeface="Arial" panose="020B0604020202020204" pitchFamily="34" charset="0"/>
              </a:endParaRPr>
            </a:p>
          </p:txBody>
        </p:sp>
        <p:sp>
          <p:nvSpPr>
            <p:cNvPr id="85" name="Rectangle 84"/>
            <p:cNvSpPr/>
            <p:nvPr/>
          </p:nvSpPr>
          <p:spPr>
            <a:xfrm>
              <a:off x="1387855" y="4415606"/>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with 100% Annuity payable to the Secondary Annuitant on death of the Primary Annuitant and Return of Purchase Price on death of the last survivor.</a:t>
              </a:r>
              <a:endParaRPr lang="en-IN" sz="1400" dirty="0">
                <a:solidFill>
                  <a:schemeClr val="tx1"/>
                </a:solidFill>
                <a:latin typeface="Arial" panose="020B0604020202020204" pitchFamily="34" charset="0"/>
                <a:cs typeface="Arial" panose="020B0604020202020204" pitchFamily="34" charset="0"/>
              </a:endParaRPr>
            </a:p>
          </p:txBody>
        </p:sp>
        <p:sp>
          <p:nvSpPr>
            <p:cNvPr id="86" name="Rectangle 85"/>
            <p:cNvSpPr/>
            <p:nvPr/>
          </p:nvSpPr>
          <p:spPr>
            <a:xfrm>
              <a:off x="8223829" y="4415606"/>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Purchase Price Excluding taxes if any</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7" name="Group 16"/>
          <p:cNvGrpSpPr/>
          <p:nvPr/>
        </p:nvGrpSpPr>
        <p:grpSpPr>
          <a:xfrm>
            <a:off x="263694" y="4944943"/>
            <a:ext cx="10141485" cy="427135"/>
            <a:chOff x="294690" y="4937895"/>
            <a:chExt cx="10141485" cy="469849"/>
          </a:xfrm>
        </p:grpSpPr>
        <p:sp>
          <p:nvSpPr>
            <p:cNvPr id="87" name="Rectangle 86"/>
            <p:cNvSpPr/>
            <p:nvPr/>
          </p:nvSpPr>
          <p:spPr>
            <a:xfrm>
              <a:off x="294690" y="4937895"/>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7</a:t>
              </a:r>
              <a:endParaRPr lang="en-IN" sz="1400" dirty="0">
                <a:solidFill>
                  <a:schemeClr val="tx1"/>
                </a:solidFill>
                <a:latin typeface="Arial" panose="020B0604020202020204" pitchFamily="34" charset="0"/>
                <a:cs typeface="Arial" panose="020B0604020202020204" pitchFamily="34" charset="0"/>
              </a:endParaRPr>
            </a:p>
          </p:txBody>
        </p:sp>
        <p:sp>
          <p:nvSpPr>
            <p:cNvPr id="88" name="Rectangle 87"/>
            <p:cNvSpPr/>
            <p:nvPr/>
          </p:nvSpPr>
          <p:spPr>
            <a:xfrm>
              <a:off x="1387855" y="4937895"/>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Annuity certain for 10 years* and for life thereafter</a:t>
              </a:r>
              <a:endParaRPr lang="en-IN" sz="1400" dirty="0">
                <a:solidFill>
                  <a:schemeClr val="tx1"/>
                </a:solidFill>
                <a:latin typeface="Arial" panose="020B0604020202020204" pitchFamily="34" charset="0"/>
                <a:cs typeface="Arial" panose="020B0604020202020204" pitchFamily="34" charset="0"/>
              </a:endParaRPr>
            </a:p>
          </p:txBody>
        </p:sp>
        <p:sp>
          <p:nvSpPr>
            <p:cNvPr id="89" name="Rectangle 88"/>
            <p:cNvSpPr/>
            <p:nvPr/>
          </p:nvSpPr>
          <p:spPr>
            <a:xfrm>
              <a:off x="8223831" y="4937895"/>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Nil</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8" name="Group 17"/>
          <p:cNvGrpSpPr/>
          <p:nvPr/>
        </p:nvGrpSpPr>
        <p:grpSpPr>
          <a:xfrm>
            <a:off x="263694" y="5419516"/>
            <a:ext cx="10141485" cy="427135"/>
            <a:chOff x="294690" y="5469709"/>
            <a:chExt cx="10141485" cy="469849"/>
          </a:xfrm>
        </p:grpSpPr>
        <p:sp>
          <p:nvSpPr>
            <p:cNvPr id="93" name="Rectangle 92"/>
            <p:cNvSpPr/>
            <p:nvPr/>
          </p:nvSpPr>
          <p:spPr>
            <a:xfrm>
              <a:off x="294690" y="5469709"/>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8</a:t>
              </a:r>
              <a:endParaRPr lang="en-IN" sz="1400" dirty="0">
                <a:solidFill>
                  <a:schemeClr val="tx1"/>
                </a:solidFill>
                <a:latin typeface="Arial" panose="020B0604020202020204" pitchFamily="34" charset="0"/>
                <a:cs typeface="Arial" panose="020B0604020202020204" pitchFamily="34" charset="0"/>
              </a:endParaRPr>
            </a:p>
          </p:txBody>
        </p:sp>
        <p:sp>
          <p:nvSpPr>
            <p:cNvPr id="94" name="Rectangle 93"/>
            <p:cNvSpPr/>
            <p:nvPr/>
          </p:nvSpPr>
          <p:spPr>
            <a:xfrm>
              <a:off x="1387855" y="5469709"/>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Annuity certain for 15 years* and for life thereafter</a:t>
              </a:r>
              <a:endParaRPr lang="en-IN" sz="1400" dirty="0">
                <a:solidFill>
                  <a:schemeClr val="tx1"/>
                </a:solidFill>
                <a:latin typeface="Arial" panose="020B0604020202020204" pitchFamily="34" charset="0"/>
                <a:cs typeface="Arial" panose="020B0604020202020204" pitchFamily="34" charset="0"/>
              </a:endParaRPr>
            </a:p>
          </p:txBody>
        </p:sp>
        <p:sp>
          <p:nvSpPr>
            <p:cNvPr id="95" name="Rectangle 94"/>
            <p:cNvSpPr/>
            <p:nvPr/>
          </p:nvSpPr>
          <p:spPr>
            <a:xfrm>
              <a:off x="8223831" y="5469709"/>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Nil</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20" name="Group 19"/>
          <p:cNvGrpSpPr/>
          <p:nvPr/>
        </p:nvGrpSpPr>
        <p:grpSpPr>
          <a:xfrm>
            <a:off x="263694" y="5894087"/>
            <a:ext cx="10141478" cy="427135"/>
            <a:chOff x="294690" y="5991998"/>
            <a:chExt cx="10141478" cy="469849"/>
          </a:xfrm>
        </p:grpSpPr>
        <p:sp>
          <p:nvSpPr>
            <p:cNvPr id="99" name="Rectangle 98"/>
            <p:cNvSpPr/>
            <p:nvPr/>
          </p:nvSpPr>
          <p:spPr>
            <a:xfrm>
              <a:off x="294690" y="5991998"/>
              <a:ext cx="1030807"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9</a:t>
              </a:r>
              <a:endParaRPr lang="en-IN" sz="1400" dirty="0">
                <a:solidFill>
                  <a:schemeClr val="tx1"/>
                </a:solidFill>
                <a:latin typeface="Arial" panose="020B0604020202020204" pitchFamily="34" charset="0"/>
                <a:cs typeface="Arial" panose="020B0604020202020204" pitchFamily="34" charset="0"/>
              </a:endParaRPr>
            </a:p>
          </p:txBody>
        </p:sp>
        <p:sp>
          <p:nvSpPr>
            <p:cNvPr id="100" name="Rectangle 99"/>
            <p:cNvSpPr/>
            <p:nvPr/>
          </p:nvSpPr>
          <p:spPr>
            <a:xfrm>
              <a:off x="1387855" y="5991998"/>
              <a:ext cx="6779752"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Annuity certain for 20 years* and for life thereafter</a:t>
              </a:r>
              <a:endParaRPr lang="en-IN" sz="1400" dirty="0">
                <a:solidFill>
                  <a:schemeClr val="tx1"/>
                </a:solidFill>
                <a:latin typeface="Arial" panose="020B0604020202020204" pitchFamily="34" charset="0"/>
                <a:cs typeface="Arial" panose="020B0604020202020204" pitchFamily="34" charset="0"/>
              </a:endParaRPr>
            </a:p>
          </p:txBody>
        </p:sp>
        <p:sp>
          <p:nvSpPr>
            <p:cNvPr id="101" name="Rectangle 100"/>
            <p:cNvSpPr/>
            <p:nvPr/>
          </p:nvSpPr>
          <p:spPr>
            <a:xfrm>
              <a:off x="8223824" y="5991998"/>
              <a:ext cx="2212344" cy="46984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Nil</a:t>
              </a:r>
              <a:endParaRPr lang="en-IN" sz="1400" dirty="0">
                <a:solidFill>
                  <a:schemeClr val="tx1"/>
                </a:solidFill>
                <a:latin typeface="Arial" panose="020B0604020202020204" pitchFamily="34" charset="0"/>
                <a:cs typeface="Arial" panose="020B0604020202020204" pitchFamily="34" charset="0"/>
              </a:endParaRPr>
            </a:p>
          </p:txBody>
        </p:sp>
      </p:grpSp>
      <p:sp>
        <p:nvSpPr>
          <p:cNvPr id="4" name="Title 3">
            <a:extLst>
              <a:ext uri="{FF2B5EF4-FFF2-40B4-BE49-F238E27FC236}">
                <a16:creationId xmlns:a16="http://schemas.microsoft.com/office/drawing/2014/main" id="{F15A1678-C905-4B8E-BA8D-3D22A0DE8A48}"/>
              </a:ext>
            </a:extLst>
          </p:cNvPr>
          <p:cNvSpPr>
            <a:spLocks noGrp="1"/>
          </p:cNvSpPr>
          <p:nvPr>
            <p:ph type="ctrTitle"/>
          </p:nvPr>
        </p:nvSpPr>
        <p:spPr/>
        <p:txBody>
          <a:bodyPr/>
          <a:lstStyle/>
          <a:p>
            <a:r>
              <a:rPr lang="en-IN" sz="2800" b="1" dirty="0">
                <a:latin typeface="+mj-lt"/>
              </a:rPr>
              <a:t>Death Benefit</a:t>
            </a:r>
          </a:p>
        </p:txBody>
      </p:sp>
      <p:sp>
        <p:nvSpPr>
          <p:cNvPr id="3" name="Rectangle 2">
            <a:extLst>
              <a:ext uri="{FF2B5EF4-FFF2-40B4-BE49-F238E27FC236}">
                <a16:creationId xmlns:a16="http://schemas.microsoft.com/office/drawing/2014/main" id="{A69B706E-DB97-240C-2886-B89BA5652A7F}"/>
              </a:ext>
            </a:extLst>
          </p:cNvPr>
          <p:cNvSpPr/>
          <p:nvPr/>
        </p:nvSpPr>
        <p:spPr>
          <a:xfrm>
            <a:off x="10451147" y="2123582"/>
            <a:ext cx="1637531" cy="516834"/>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Rs.5 Lakhs payable to Nominee#</a:t>
            </a:r>
            <a:endParaRPr lang="en-IN" sz="1200" dirty="0">
              <a:solidFill>
                <a:schemeClr val="tx1"/>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C1FA7839-5A26-FBA6-717E-6F6A99471C2B}"/>
              </a:ext>
            </a:extLst>
          </p:cNvPr>
          <p:cNvSpPr/>
          <p:nvPr/>
        </p:nvSpPr>
        <p:spPr>
          <a:xfrm>
            <a:off x="10456393" y="2687855"/>
            <a:ext cx="1637531" cy="516834"/>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Rs.5 Lakhs payable to Nominee#</a:t>
            </a:r>
            <a:endParaRPr lang="en-IN" sz="1200"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CA5272B1-ED6C-9A00-48D1-0DFE265AB526}"/>
              </a:ext>
            </a:extLst>
          </p:cNvPr>
          <p:cNvSpPr/>
          <p:nvPr/>
        </p:nvSpPr>
        <p:spPr>
          <a:xfrm>
            <a:off x="10451146" y="4380671"/>
            <a:ext cx="1637531" cy="516834"/>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Rs.5 Lakhs payable to Nominee#</a:t>
            </a:r>
            <a:endParaRPr lang="en-IN" sz="1200" dirty="0">
              <a:solidFill>
                <a:schemeClr val="tx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B407F64E-C7FD-C299-3E6D-7734CA3C3868}"/>
              </a:ext>
            </a:extLst>
          </p:cNvPr>
          <p:cNvSpPr/>
          <p:nvPr/>
        </p:nvSpPr>
        <p:spPr>
          <a:xfrm>
            <a:off x="10451145" y="4944943"/>
            <a:ext cx="1637531"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Annuity for balance of certain period</a:t>
            </a:r>
            <a:endParaRPr lang="en-IN" sz="1200" dirty="0">
              <a:solidFill>
                <a:schemeClr val="tx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01AD3CC-73C9-990A-6B0C-14B0E1EB34C1}"/>
              </a:ext>
            </a:extLst>
          </p:cNvPr>
          <p:cNvSpPr/>
          <p:nvPr/>
        </p:nvSpPr>
        <p:spPr>
          <a:xfrm>
            <a:off x="10445905" y="5419516"/>
            <a:ext cx="1637531"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Annuity for balance of certain period</a:t>
            </a:r>
            <a:endParaRPr lang="en-IN" sz="1200" dirty="0">
              <a:solidFill>
                <a:schemeClr val="tx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DB326215-D415-54F3-1654-2C28732ACC54}"/>
              </a:ext>
            </a:extLst>
          </p:cNvPr>
          <p:cNvSpPr/>
          <p:nvPr/>
        </p:nvSpPr>
        <p:spPr>
          <a:xfrm>
            <a:off x="10456393" y="5894087"/>
            <a:ext cx="1637531"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Arial" panose="020B0604020202020204" pitchFamily="34" charset="0"/>
                <a:cs typeface="Arial" panose="020B0604020202020204" pitchFamily="34" charset="0"/>
              </a:rPr>
              <a:t>Annuity for balance of certain period</a:t>
            </a:r>
            <a:endParaRPr lang="en-IN" sz="1200" dirty="0">
              <a:solidFill>
                <a:schemeClr val="tx1"/>
              </a:solidFill>
              <a:latin typeface="Arial" panose="020B0604020202020204" pitchFamily="34" charset="0"/>
              <a:cs typeface="Arial" panose="020B0604020202020204" pitchFamily="34" charset="0"/>
            </a:endParaRPr>
          </a:p>
        </p:txBody>
      </p:sp>
      <p:sp>
        <p:nvSpPr>
          <p:cNvPr id="19" name="TextBox 18">
            <a:extLst>
              <a:ext uri="{FF2B5EF4-FFF2-40B4-BE49-F238E27FC236}">
                <a16:creationId xmlns:a16="http://schemas.microsoft.com/office/drawing/2014/main" id="{6A423910-AA0E-E826-8E00-2A06AB67EF70}"/>
              </a:ext>
            </a:extLst>
          </p:cNvPr>
          <p:cNvSpPr txBox="1"/>
          <p:nvPr/>
        </p:nvSpPr>
        <p:spPr>
          <a:xfrm>
            <a:off x="450405" y="6413264"/>
            <a:ext cx="11002843" cy="461665"/>
          </a:xfrm>
          <a:prstGeom prst="rect">
            <a:avLst/>
          </a:prstGeom>
          <a:noFill/>
        </p:spPr>
        <p:txBody>
          <a:bodyPr wrap="square" rtlCol="0">
            <a:spAutoFit/>
          </a:bodyPr>
          <a:lstStyle/>
          <a:p>
            <a:pPr algn="l"/>
            <a:r>
              <a:rPr lang="en-US" sz="1200" dirty="0"/>
              <a:t> * In case of death of the annuitant during the certain period, annuity payouts for the balance period will be paid to the nominee under the options 7, 8  &amp; 9. </a:t>
            </a:r>
          </a:p>
          <a:p>
            <a:pPr algn="l"/>
            <a:r>
              <a:rPr lang="en-US" sz="1200" dirty="0"/>
              <a:t>  # Assuming Purchase Price to be Rs. 5 Lakhs </a:t>
            </a:r>
            <a:endParaRPr lang="en-IN" sz="1200" dirty="0"/>
          </a:p>
        </p:txBody>
      </p:sp>
    </p:spTree>
    <p:extLst>
      <p:ext uri="{BB962C8B-B14F-4D97-AF65-F5344CB8AC3E}">
        <p14:creationId xmlns:p14="http://schemas.microsoft.com/office/powerpoint/2010/main" val="206511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par>
                                <p:cTn id="18" presetID="2" presetClass="entr" presetSubtype="8"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0-#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par>
                                <p:cTn id="27" presetID="2" presetClass="entr" presetSubtype="8" fill="hold" grpId="0" nodeType="with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0-#ppt_w/2"/>
                                          </p:val>
                                        </p:tav>
                                        <p:tav tm="100000">
                                          <p:val>
                                            <p:strVal val="#ppt_x"/>
                                          </p:val>
                                        </p:tav>
                                      </p:tavLst>
                                    </p:anim>
                                    <p:anim calcmode="lin" valueType="num">
                                      <p:cBhvr additive="base">
                                        <p:cTn id="30"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left)">
                                      <p:cBhvr>
                                        <p:cTn id="35" dur="5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left)">
                                      <p:cBhvr>
                                        <p:cTn id="45" dur="500"/>
                                        <p:tgtEl>
                                          <p:spTgt spid="15"/>
                                        </p:tgtEl>
                                      </p:cBhvr>
                                    </p:animEffect>
                                  </p:childTnLst>
                                </p:cTn>
                              </p:par>
                              <p:par>
                                <p:cTn id="46" presetID="2" presetClass="entr" presetSubtype="8"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fill="hold"/>
                                        <p:tgtEl>
                                          <p:spTgt spid="9"/>
                                        </p:tgtEl>
                                        <p:attrNameLst>
                                          <p:attrName>ppt_x</p:attrName>
                                        </p:attrNameLst>
                                      </p:cBhvr>
                                      <p:tavLst>
                                        <p:tav tm="0">
                                          <p:val>
                                            <p:strVal val="0-#ppt_w/2"/>
                                          </p:val>
                                        </p:tav>
                                        <p:tav tm="100000">
                                          <p:val>
                                            <p:strVal val="#ppt_x"/>
                                          </p:val>
                                        </p:tav>
                                      </p:tavLst>
                                    </p:anim>
                                    <p:anim calcmode="lin" valueType="num">
                                      <p:cBhvr additive="base">
                                        <p:cTn id="49"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wipe(left)">
                                      <p:cBhvr>
                                        <p:cTn id="54" dur="500"/>
                                        <p:tgtEl>
                                          <p:spTgt spid="17"/>
                                        </p:tgtEl>
                                      </p:cBhvr>
                                    </p:animEffect>
                                  </p:childTnLst>
                                </p:cTn>
                              </p:par>
                              <p:par>
                                <p:cTn id="55" presetID="2" presetClass="entr" presetSubtype="8"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0-#ppt_w/2"/>
                                          </p:val>
                                        </p:tav>
                                        <p:tav tm="100000">
                                          <p:val>
                                            <p:strVal val="#ppt_x"/>
                                          </p:val>
                                        </p:tav>
                                      </p:tavLst>
                                    </p:anim>
                                    <p:anim calcmode="lin" valueType="num">
                                      <p:cBhvr additive="base">
                                        <p:cTn id="58"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wipe(left)">
                                      <p:cBhvr>
                                        <p:cTn id="63" dur="500"/>
                                        <p:tgtEl>
                                          <p:spTgt spid="18"/>
                                        </p:tgtEl>
                                      </p:cBhvr>
                                    </p:animEffect>
                                  </p:childTnLst>
                                </p:cTn>
                              </p:par>
                              <p:par>
                                <p:cTn id="64" presetID="2" presetClass="entr" presetSubtype="8"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 calcmode="lin" valueType="num">
                                      <p:cBhvr additive="base">
                                        <p:cTn id="66" dur="500" fill="hold"/>
                                        <p:tgtEl>
                                          <p:spTgt spid="11"/>
                                        </p:tgtEl>
                                        <p:attrNameLst>
                                          <p:attrName>ppt_x</p:attrName>
                                        </p:attrNameLst>
                                      </p:cBhvr>
                                      <p:tavLst>
                                        <p:tav tm="0">
                                          <p:val>
                                            <p:strVal val="0-#ppt_w/2"/>
                                          </p:val>
                                        </p:tav>
                                        <p:tav tm="100000">
                                          <p:val>
                                            <p:strVal val="#ppt_x"/>
                                          </p:val>
                                        </p:tav>
                                      </p:tavLst>
                                    </p:anim>
                                    <p:anim calcmode="lin" valueType="num">
                                      <p:cBhvr additive="base">
                                        <p:cTn id="67"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wipe(left)">
                                      <p:cBhvr>
                                        <p:cTn id="72" dur="500"/>
                                        <p:tgtEl>
                                          <p:spTgt spid="20"/>
                                        </p:tgtEl>
                                      </p:cBhvr>
                                    </p:animEffect>
                                  </p:childTnLst>
                                </p:cTn>
                              </p:par>
                              <p:par>
                                <p:cTn id="73" presetID="2" presetClass="entr" presetSubtype="8" fill="hold" grpId="0" nodeType="withEffect">
                                  <p:stCondLst>
                                    <p:cond delay="0"/>
                                  </p:stCondLst>
                                  <p:childTnLst>
                                    <p:set>
                                      <p:cBhvr>
                                        <p:cTn id="74" dur="1" fill="hold">
                                          <p:stCondLst>
                                            <p:cond delay="0"/>
                                          </p:stCondLst>
                                        </p:cTn>
                                        <p:tgtEl>
                                          <p:spTgt spid="16"/>
                                        </p:tgtEl>
                                        <p:attrNameLst>
                                          <p:attrName>style.visibility</p:attrName>
                                        </p:attrNameLst>
                                      </p:cBhvr>
                                      <p:to>
                                        <p:strVal val="visible"/>
                                      </p:to>
                                    </p:set>
                                    <p:anim calcmode="lin" valueType="num">
                                      <p:cBhvr additive="base">
                                        <p:cTn id="75" dur="500" fill="hold"/>
                                        <p:tgtEl>
                                          <p:spTgt spid="16"/>
                                        </p:tgtEl>
                                        <p:attrNameLst>
                                          <p:attrName>ppt_x</p:attrName>
                                        </p:attrNameLst>
                                      </p:cBhvr>
                                      <p:tavLst>
                                        <p:tav tm="0">
                                          <p:val>
                                            <p:strVal val="0-#ppt_w/2"/>
                                          </p:val>
                                        </p:tav>
                                        <p:tav tm="100000">
                                          <p:val>
                                            <p:strVal val="#ppt_x"/>
                                          </p:val>
                                        </p:tav>
                                      </p:tavLst>
                                    </p:anim>
                                    <p:anim calcmode="lin" valueType="num">
                                      <p:cBhvr additive="base">
                                        <p:cTn id="76"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0" grpId="0" animBg="1"/>
      <p:bldP spid="11"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ctrTitle"/>
          </p:nvPr>
        </p:nvSpPr>
        <p:spPr/>
        <p:txBody>
          <a:bodyPr/>
          <a:lstStyle/>
          <a:p>
            <a:r>
              <a:rPr lang="en-US" sz="2800" b="1" dirty="0">
                <a:latin typeface="+mj-lt"/>
              </a:rPr>
              <a:t>Additional Features</a:t>
            </a:r>
          </a:p>
        </p:txBody>
      </p:sp>
      <p:grpSp>
        <p:nvGrpSpPr>
          <p:cNvPr id="2" name="Group 1">
            <a:extLst>
              <a:ext uri="{FF2B5EF4-FFF2-40B4-BE49-F238E27FC236}">
                <a16:creationId xmlns:a16="http://schemas.microsoft.com/office/drawing/2014/main" id="{3337AA25-AA04-3B35-4E67-BD384A2D6925}"/>
              </a:ext>
            </a:extLst>
          </p:cNvPr>
          <p:cNvGrpSpPr/>
          <p:nvPr/>
        </p:nvGrpSpPr>
        <p:grpSpPr>
          <a:xfrm>
            <a:off x="568950" y="1231456"/>
            <a:ext cx="6505312" cy="1865793"/>
            <a:chOff x="4479397" y="4182221"/>
            <a:chExt cx="7237148" cy="1865793"/>
          </a:xfrm>
        </p:grpSpPr>
        <p:sp>
          <p:nvSpPr>
            <p:cNvPr id="20" name="Parallelogram 19"/>
            <p:cNvSpPr/>
            <p:nvPr/>
          </p:nvSpPr>
          <p:spPr>
            <a:xfrm>
              <a:off x="4479397" y="4182221"/>
              <a:ext cx="7237148" cy="1865793"/>
            </a:xfrm>
            <a:prstGeom prst="parallelogram">
              <a:avLst>
                <a:gd name="adj" fmla="val 0"/>
              </a:avLst>
            </a:prstGeom>
            <a:solidFill>
              <a:srgbClr val="2474B9"/>
            </a:solidFill>
            <a:ln w="28575">
              <a:solidFill>
                <a:srgbClr val="2474B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2133" dirty="0">
                <a:solidFill>
                  <a:schemeClr val="bg1"/>
                </a:solidFill>
                <a:cs typeface="Arial" panose="020B0604020202020204" pitchFamily="34" charset="0"/>
              </a:endParaRPr>
            </a:p>
          </p:txBody>
        </p:sp>
        <p:grpSp>
          <p:nvGrpSpPr>
            <p:cNvPr id="21" name="Group 20"/>
            <p:cNvGrpSpPr/>
            <p:nvPr/>
          </p:nvGrpSpPr>
          <p:grpSpPr>
            <a:xfrm>
              <a:off x="4511705" y="4216121"/>
              <a:ext cx="238671" cy="229543"/>
              <a:chOff x="834390" y="1428750"/>
              <a:chExt cx="231001" cy="231001"/>
            </a:xfrm>
          </p:grpSpPr>
          <p:sp>
            <p:nvSpPr>
              <p:cNvPr id="31" name="Oval 30"/>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32" name="Plus 31"/>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22" name="Group 21"/>
            <p:cNvGrpSpPr/>
            <p:nvPr/>
          </p:nvGrpSpPr>
          <p:grpSpPr>
            <a:xfrm>
              <a:off x="11441006" y="4212558"/>
              <a:ext cx="238671" cy="229543"/>
              <a:chOff x="834390" y="1428750"/>
              <a:chExt cx="231001" cy="231001"/>
            </a:xfrm>
          </p:grpSpPr>
          <p:sp>
            <p:nvSpPr>
              <p:cNvPr id="29" name="Oval 28"/>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30" name="Plus 29"/>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23" name="Group 22"/>
            <p:cNvGrpSpPr/>
            <p:nvPr/>
          </p:nvGrpSpPr>
          <p:grpSpPr>
            <a:xfrm>
              <a:off x="4519115" y="5790803"/>
              <a:ext cx="238671" cy="229543"/>
              <a:chOff x="834390" y="1428750"/>
              <a:chExt cx="231001" cy="231001"/>
            </a:xfrm>
          </p:grpSpPr>
          <p:sp>
            <p:nvSpPr>
              <p:cNvPr id="27" name="Oval 26"/>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28" name="Plus 27"/>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24" name="Group 23"/>
            <p:cNvGrpSpPr/>
            <p:nvPr/>
          </p:nvGrpSpPr>
          <p:grpSpPr>
            <a:xfrm>
              <a:off x="11448417" y="5792586"/>
              <a:ext cx="238671" cy="229543"/>
              <a:chOff x="834390" y="1428750"/>
              <a:chExt cx="231001" cy="231001"/>
            </a:xfrm>
          </p:grpSpPr>
          <p:sp>
            <p:nvSpPr>
              <p:cNvPr id="25" name="Oval 24"/>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26" name="Plus 25"/>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sp>
          <p:nvSpPr>
            <p:cNvPr id="48" name="TextBox 47"/>
            <p:cNvSpPr txBox="1"/>
            <p:nvPr/>
          </p:nvSpPr>
          <p:spPr>
            <a:xfrm>
              <a:off x="4793279" y="4335416"/>
              <a:ext cx="6096714" cy="1241622"/>
            </a:xfrm>
            <a:prstGeom prst="rect">
              <a:avLst/>
            </a:prstGeom>
            <a:noFill/>
          </p:spPr>
          <p:txBody>
            <a:bodyPr wrap="square" rtlCol="0">
              <a:spAutoFit/>
            </a:bodyPr>
            <a:lstStyle/>
            <a:p>
              <a:r>
                <a:rPr lang="en-US" sz="1867" b="1" dirty="0">
                  <a:solidFill>
                    <a:schemeClr val="bg1"/>
                  </a:solidFill>
                  <a:latin typeface="Arial" panose="020B0604020202020204" pitchFamily="34" charset="0"/>
                  <a:cs typeface="Arial" panose="020B0604020202020204" pitchFamily="34" charset="0"/>
                </a:rPr>
                <a:t>Free Look Period: </a:t>
              </a:r>
              <a:br>
                <a:rPr lang="en-US" sz="1867" b="1" dirty="0">
                  <a:solidFill>
                    <a:schemeClr val="bg1"/>
                  </a:solidFill>
                  <a:latin typeface="Arial" panose="020B0604020202020204" pitchFamily="34" charset="0"/>
                  <a:cs typeface="Arial" panose="020B0604020202020204" pitchFamily="34" charset="0"/>
                </a:rPr>
              </a:br>
              <a:r>
                <a:rPr lang="en-US" sz="1867" dirty="0">
                  <a:solidFill>
                    <a:schemeClr val="bg1"/>
                  </a:solidFill>
                  <a:latin typeface="Arial" panose="020B0604020202020204" pitchFamily="34" charset="0"/>
                  <a:cs typeface="Arial" panose="020B0604020202020204" pitchFamily="34" charset="0"/>
                </a:rPr>
                <a:t>The Annuitant has a period of </a:t>
              </a:r>
              <a:r>
                <a:rPr lang="en-US" sz="1867" b="1" dirty="0">
                  <a:solidFill>
                    <a:schemeClr val="bg1"/>
                  </a:solidFill>
                  <a:latin typeface="Arial" panose="020B0604020202020204" pitchFamily="34" charset="0"/>
                  <a:cs typeface="Arial" panose="020B0604020202020204" pitchFamily="34" charset="0"/>
                </a:rPr>
                <a:t>30 (Thirty) days</a:t>
              </a:r>
              <a:r>
                <a:rPr lang="en-US" sz="1867" dirty="0">
                  <a:solidFill>
                    <a:schemeClr val="bg1"/>
                  </a:solidFill>
                  <a:latin typeface="Arial" panose="020B0604020202020204" pitchFamily="34" charset="0"/>
                  <a:cs typeface="Arial" panose="020B0604020202020204" pitchFamily="34" charset="0"/>
                </a:rPr>
                <a:t> from the date of the receipt of the Policy document to review the terms and conditions.</a:t>
              </a:r>
              <a:endParaRPr lang="en-GB" sz="1867" dirty="0">
                <a:solidFill>
                  <a:schemeClr val="bg1"/>
                </a:solidFill>
                <a:latin typeface="Arial" panose="020B0604020202020204" pitchFamily="34" charset="0"/>
                <a:cs typeface="Arial" panose="020B0604020202020204" pitchFamily="34" charset="0"/>
              </a:endParaRPr>
            </a:p>
          </p:txBody>
        </p:sp>
      </p:grpSp>
      <p:sp>
        <p:nvSpPr>
          <p:cNvPr id="3" name="Rectangle 2">
            <a:extLst>
              <a:ext uri="{FF2B5EF4-FFF2-40B4-BE49-F238E27FC236}">
                <a16:creationId xmlns:a16="http://schemas.microsoft.com/office/drawing/2014/main" id="{CACF58C3-DD69-7625-2CAF-D12CB7A2F7B3}"/>
              </a:ext>
            </a:extLst>
          </p:cNvPr>
          <p:cNvSpPr/>
          <p:nvPr/>
        </p:nvSpPr>
        <p:spPr>
          <a:xfrm>
            <a:off x="7656390" y="1272804"/>
            <a:ext cx="3966660" cy="4413681"/>
          </a:xfrm>
          <a:prstGeom prst="rect">
            <a:avLst/>
          </a:prstGeom>
          <a:solidFill>
            <a:srgbClr val="2474B9"/>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304800" algn="just">
              <a:lnSpc>
                <a:spcPct val="90000"/>
              </a:lnSpc>
            </a:pPr>
            <a:r>
              <a:rPr lang="en-US" sz="1500" dirty="0">
                <a:effectLst/>
                <a:latin typeface="Arial" panose="020B0604020202020204" pitchFamily="34" charset="0"/>
                <a:ea typeface="Times New Roman" panose="02020603050405020304" pitchFamily="18" charset="0"/>
              </a:rPr>
              <a:t>              </a:t>
            </a:r>
            <a:r>
              <a:rPr lang="x-none" sz="1500" u="sng" dirty="0">
                <a:effectLst/>
                <a:latin typeface="Arial" panose="020B0604020202020204" pitchFamily="34" charset="0"/>
                <a:ea typeface="Times New Roman" panose="02020603050405020304" pitchFamily="18" charset="0"/>
              </a:rPr>
              <a:t>List of Critical Illness</a:t>
            </a:r>
            <a:r>
              <a:rPr lang="en-US" sz="1500" u="sng" dirty="0">
                <a:effectLst/>
                <a:latin typeface="Arial" panose="020B0604020202020204" pitchFamily="34" charset="0"/>
                <a:ea typeface="Times New Roman" panose="02020603050405020304" pitchFamily="18" charset="0"/>
              </a:rPr>
              <a:t> covered</a:t>
            </a:r>
            <a:r>
              <a:rPr lang="x-none" sz="1500" u="sng" dirty="0">
                <a:effectLst/>
                <a:latin typeface="Arial" panose="020B0604020202020204" pitchFamily="34" charset="0"/>
                <a:ea typeface="Times New Roman" panose="02020603050405020304" pitchFamily="18" charset="0"/>
              </a:rPr>
              <a:t>:</a:t>
            </a:r>
            <a:endParaRPr lang="en-IN" sz="1500" dirty="0">
              <a:effectLst/>
              <a:latin typeface="Times New Roman" panose="02020603050405020304" pitchFamily="18" charset="0"/>
              <a:ea typeface="Times New Roman" panose="02020603050405020304" pitchFamily="18" charset="0"/>
            </a:endParaRPr>
          </a:p>
          <a:p>
            <a:pPr marL="285750" indent="-304800">
              <a:lnSpc>
                <a:spcPct val="90000"/>
              </a:lnSpc>
            </a:pPr>
            <a:r>
              <a:rPr lang="x-none" sz="1500" dirty="0">
                <a:effectLst/>
                <a:latin typeface="Arial" panose="020B0604020202020204" pitchFamily="34" charset="0"/>
                <a:ea typeface="Times New Roman" panose="02020603050405020304" pitchFamily="18" charset="0"/>
              </a:rPr>
              <a:t> </a:t>
            </a:r>
            <a:endParaRPr lang="en-IN" sz="1500" dirty="0">
              <a:effectLst/>
              <a:ea typeface="Times New Roman" panose="02020603050405020304" pitchFamily="18" charset="0"/>
            </a:endParaRPr>
          </a:p>
          <a:p>
            <a:pPr marL="342900" lvl="0" indent="-342900">
              <a:lnSpc>
                <a:spcPct val="90000"/>
              </a:lnSpc>
              <a:buFont typeface="+mj-lt"/>
              <a:buAutoNum type="arabicPeriod"/>
            </a:pPr>
            <a:r>
              <a:rPr lang="x-none" sz="1500" dirty="0">
                <a:effectLst/>
                <a:ea typeface="Times New Roman" panose="02020603050405020304" pitchFamily="18" charset="0"/>
              </a:rPr>
              <a:t>Cancer of Specified Severity</a:t>
            </a:r>
            <a:endParaRPr lang="en-IN" sz="1500" dirty="0">
              <a:effectLst/>
              <a:ea typeface="Times New Roman" panose="02020603050405020304" pitchFamily="18" charset="0"/>
            </a:endParaRPr>
          </a:p>
          <a:p>
            <a:pPr marL="342900" lvl="0" indent="-342900">
              <a:lnSpc>
                <a:spcPct val="90000"/>
              </a:lnSpc>
              <a:buFont typeface="+mj-lt"/>
              <a:buAutoNum type="arabicPeriod"/>
            </a:pPr>
            <a:r>
              <a:rPr lang="en-IN" sz="1500" dirty="0">
                <a:effectLst/>
                <a:ea typeface="Times New Roman" panose="02020603050405020304" pitchFamily="18" charset="0"/>
              </a:rPr>
              <a:t>Myocardial Infarction (First Heart Attack - of Specified Severity)</a:t>
            </a:r>
          </a:p>
          <a:p>
            <a:pPr marL="342900" lvl="0" indent="-342900">
              <a:lnSpc>
                <a:spcPct val="90000"/>
              </a:lnSpc>
              <a:buFont typeface="+mj-lt"/>
              <a:buAutoNum type="arabicPeriod"/>
            </a:pPr>
            <a:r>
              <a:rPr lang="x-none" sz="1500" dirty="0">
                <a:effectLst/>
                <a:ea typeface="Times New Roman" panose="02020603050405020304" pitchFamily="18" charset="0"/>
              </a:rPr>
              <a:t>Stroke Resulting in Permanent Symptoms</a:t>
            </a:r>
            <a:endParaRPr lang="en-IN" sz="1500" dirty="0">
              <a:effectLst/>
              <a:ea typeface="Times New Roman" panose="02020603050405020304" pitchFamily="18" charset="0"/>
            </a:endParaRPr>
          </a:p>
          <a:p>
            <a:pPr marL="342900" lvl="0" indent="-342900">
              <a:lnSpc>
                <a:spcPct val="90000"/>
              </a:lnSpc>
              <a:buFont typeface="+mj-lt"/>
              <a:buAutoNum type="arabicPeriod"/>
            </a:pPr>
            <a:r>
              <a:rPr lang="en-IN" sz="1500" dirty="0">
                <a:effectLst/>
                <a:ea typeface="Times New Roman" panose="02020603050405020304" pitchFamily="18" charset="0"/>
              </a:rPr>
              <a:t>Open Chest CABG</a:t>
            </a:r>
          </a:p>
          <a:p>
            <a:pPr marL="342900" lvl="0" indent="-342900">
              <a:lnSpc>
                <a:spcPct val="90000"/>
              </a:lnSpc>
              <a:buFont typeface="+mj-lt"/>
              <a:buAutoNum type="arabicPeriod"/>
            </a:pPr>
            <a:r>
              <a:rPr lang="en-IN" sz="1500" dirty="0">
                <a:effectLst/>
                <a:ea typeface="Times New Roman" panose="02020603050405020304" pitchFamily="18" charset="0"/>
              </a:rPr>
              <a:t>Kidney Failure Requiring Regular Dialysis</a:t>
            </a:r>
          </a:p>
          <a:p>
            <a:pPr marL="342900" lvl="0" indent="-342900">
              <a:lnSpc>
                <a:spcPct val="90000"/>
              </a:lnSpc>
              <a:buFont typeface="+mj-lt"/>
              <a:buAutoNum type="arabicPeriod"/>
            </a:pPr>
            <a:r>
              <a:rPr lang="en-IN" sz="1500" dirty="0">
                <a:effectLst/>
                <a:ea typeface="Times New Roman" panose="02020603050405020304" pitchFamily="18" charset="0"/>
              </a:rPr>
              <a:t>Multiple Sclerosis With Persisting Symptoms</a:t>
            </a:r>
          </a:p>
          <a:p>
            <a:pPr marL="342900" lvl="0" indent="-342900">
              <a:lnSpc>
                <a:spcPct val="90000"/>
              </a:lnSpc>
              <a:buFont typeface="+mj-lt"/>
              <a:buAutoNum type="arabicPeriod"/>
            </a:pPr>
            <a:r>
              <a:rPr lang="en-IN" sz="1500" dirty="0">
                <a:effectLst/>
                <a:ea typeface="Times New Roman" panose="02020603050405020304" pitchFamily="18" charset="0"/>
              </a:rPr>
              <a:t>Major Organ /Bone Marrow Transplant</a:t>
            </a:r>
          </a:p>
          <a:p>
            <a:pPr marL="342900" lvl="0" indent="-342900">
              <a:lnSpc>
                <a:spcPct val="90000"/>
              </a:lnSpc>
              <a:buFont typeface="+mj-lt"/>
              <a:buAutoNum type="arabicPeriod"/>
            </a:pPr>
            <a:r>
              <a:rPr lang="en-IN" sz="1500" dirty="0">
                <a:effectLst/>
                <a:ea typeface="Times New Roman" panose="02020603050405020304" pitchFamily="18" charset="0"/>
              </a:rPr>
              <a:t>Open Heart Replacement or Repair of Heart Valves</a:t>
            </a:r>
          </a:p>
          <a:p>
            <a:pPr marL="342900" lvl="0" indent="-342900">
              <a:lnSpc>
                <a:spcPct val="90000"/>
              </a:lnSpc>
              <a:buFont typeface="+mj-lt"/>
              <a:buAutoNum type="arabicPeriod"/>
            </a:pPr>
            <a:r>
              <a:rPr lang="en-IN" sz="1500" dirty="0">
                <a:effectLst/>
                <a:ea typeface="Times New Roman" panose="02020603050405020304" pitchFamily="18" charset="0"/>
              </a:rPr>
              <a:t>Coma of Specified Severity</a:t>
            </a:r>
          </a:p>
          <a:p>
            <a:pPr marL="342900" lvl="0" indent="-342900">
              <a:lnSpc>
                <a:spcPct val="90000"/>
              </a:lnSpc>
              <a:buFont typeface="+mj-lt"/>
              <a:buAutoNum type="arabicPeriod"/>
            </a:pPr>
            <a:r>
              <a:rPr lang="en-IN" sz="1500" dirty="0">
                <a:effectLst/>
                <a:ea typeface="Times New Roman" panose="02020603050405020304" pitchFamily="18" charset="0"/>
              </a:rPr>
              <a:t>Permanent Paralysis of Limbs</a:t>
            </a:r>
          </a:p>
          <a:p>
            <a:pPr marL="342900" lvl="0" indent="-342900">
              <a:lnSpc>
                <a:spcPct val="90000"/>
              </a:lnSpc>
              <a:buFont typeface="+mj-lt"/>
              <a:buAutoNum type="arabicPeriod"/>
            </a:pPr>
            <a:r>
              <a:rPr lang="en-IN" sz="1500" dirty="0">
                <a:effectLst/>
                <a:ea typeface="Times New Roman" panose="02020603050405020304" pitchFamily="18" charset="0"/>
              </a:rPr>
              <a:t>Motor Neurone Disease with Permanent Symptoms</a:t>
            </a:r>
          </a:p>
        </p:txBody>
      </p:sp>
      <p:grpSp>
        <p:nvGrpSpPr>
          <p:cNvPr id="43" name="Group 42">
            <a:extLst>
              <a:ext uri="{FF2B5EF4-FFF2-40B4-BE49-F238E27FC236}">
                <a16:creationId xmlns:a16="http://schemas.microsoft.com/office/drawing/2014/main" id="{CACBDFB0-A9C8-F640-0341-9012BB59836D}"/>
              </a:ext>
            </a:extLst>
          </p:cNvPr>
          <p:cNvGrpSpPr/>
          <p:nvPr/>
        </p:nvGrpSpPr>
        <p:grpSpPr>
          <a:xfrm>
            <a:off x="534479" y="3272323"/>
            <a:ext cx="7492927" cy="2328497"/>
            <a:chOff x="510045" y="1272804"/>
            <a:chExt cx="7492927" cy="2328497"/>
          </a:xfrm>
        </p:grpSpPr>
        <p:sp>
          <p:nvSpPr>
            <p:cNvPr id="6" name="Parallelogram 5"/>
            <p:cNvSpPr/>
            <p:nvPr/>
          </p:nvSpPr>
          <p:spPr>
            <a:xfrm>
              <a:off x="510045" y="1272804"/>
              <a:ext cx="6545029" cy="2328497"/>
            </a:xfrm>
            <a:prstGeom prst="parallelogram">
              <a:avLst>
                <a:gd name="adj" fmla="val 0"/>
              </a:avLst>
            </a:prstGeom>
            <a:solidFill>
              <a:srgbClr val="2474B9"/>
            </a:solidFill>
            <a:ln w="28575">
              <a:solidFill>
                <a:srgbClr val="2474B9"/>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GB" sz="2133" dirty="0">
                <a:solidFill>
                  <a:schemeClr val="bg1"/>
                </a:solidFill>
                <a:cs typeface="Arial" panose="020B0604020202020204" pitchFamily="34" charset="0"/>
              </a:endParaRPr>
            </a:p>
          </p:txBody>
        </p:sp>
        <p:grpSp>
          <p:nvGrpSpPr>
            <p:cNvPr id="7" name="Group 6"/>
            <p:cNvGrpSpPr/>
            <p:nvPr/>
          </p:nvGrpSpPr>
          <p:grpSpPr>
            <a:xfrm>
              <a:off x="542351" y="1402241"/>
              <a:ext cx="238671" cy="229543"/>
              <a:chOff x="834390" y="1428750"/>
              <a:chExt cx="231001" cy="231001"/>
            </a:xfrm>
          </p:grpSpPr>
          <p:sp>
            <p:nvSpPr>
              <p:cNvPr id="17" name="Oval 16"/>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18" name="Plus 17"/>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8" name="Group 7"/>
            <p:cNvGrpSpPr/>
            <p:nvPr/>
          </p:nvGrpSpPr>
          <p:grpSpPr>
            <a:xfrm>
              <a:off x="6788441" y="1385030"/>
              <a:ext cx="217735" cy="229543"/>
              <a:chOff x="834390" y="1428750"/>
              <a:chExt cx="231001" cy="231001"/>
            </a:xfrm>
          </p:grpSpPr>
          <p:sp>
            <p:nvSpPr>
              <p:cNvPr id="15" name="Oval 14"/>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16" name="Plus 15"/>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9" name="Group 8"/>
            <p:cNvGrpSpPr/>
            <p:nvPr/>
          </p:nvGrpSpPr>
          <p:grpSpPr>
            <a:xfrm>
              <a:off x="549762" y="3204493"/>
              <a:ext cx="238671" cy="229543"/>
              <a:chOff x="834390" y="1428750"/>
              <a:chExt cx="231001" cy="231001"/>
            </a:xfrm>
          </p:grpSpPr>
          <p:sp>
            <p:nvSpPr>
              <p:cNvPr id="13" name="Oval 12"/>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14" name="Plus 13"/>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10" name="Group 9"/>
            <p:cNvGrpSpPr/>
            <p:nvPr/>
          </p:nvGrpSpPr>
          <p:grpSpPr>
            <a:xfrm>
              <a:off x="6795852" y="3190845"/>
              <a:ext cx="217735" cy="229543"/>
              <a:chOff x="834390" y="1428750"/>
              <a:chExt cx="231001" cy="231001"/>
            </a:xfrm>
          </p:grpSpPr>
          <p:sp>
            <p:nvSpPr>
              <p:cNvPr id="11" name="Oval 10"/>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12" name="Plus 11"/>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sp>
          <p:nvSpPr>
            <p:cNvPr id="47" name="TextBox 46"/>
            <p:cNvSpPr txBox="1"/>
            <p:nvPr/>
          </p:nvSpPr>
          <p:spPr>
            <a:xfrm>
              <a:off x="855323" y="1395790"/>
              <a:ext cx="5968555" cy="2103589"/>
            </a:xfrm>
            <a:prstGeom prst="rect">
              <a:avLst/>
            </a:prstGeom>
            <a:noFill/>
          </p:spPr>
          <p:txBody>
            <a:bodyPr wrap="square" rtlCol="0">
              <a:spAutoFit/>
            </a:bodyPr>
            <a:lstStyle/>
            <a:p>
              <a:pPr lvl="0"/>
              <a:r>
                <a:rPr lang="en-US" sz="1867" b="1" dirty="0">
                  <a:solidFill>
                    <a:schemeClr val="bg1"/>
                  </a:solidFill>
                  <a:latin typeface="Arial" panose="020B0604020202020204" pitchFamily="34" charset="0"/>
                  <a:cs typeface="Arial" panose="020B0604020202020204" pitchFamily="34" charset="0"/>
                </a:rPr>
                <a:t>Surrender Benefit:</a:t>
              </a:r>
            </a:p>
            <a:p>
              <a:pPr lvl="0"/>
              <a:r>
                <a:rPr lang="en-US" sz="1867" dirty="0">
                  <a:solidFill>
                    <a:schemeClr val="bg1"/>
                  </a:solidFill>
                  <a:latin typeface="Arial" panose="020B0604020202020204" pitchFamily="34" charset="0"/>
                  <a:cs typeface="Arial" panose="020B0604020202020204" pitchFamily="34" charset="0"/>
                </a:rPr>
                <a:t>Surrender Benefit* is available only for Annuity Option 2, Annuity Option 3 and Annuity Option 6 on happening of the specified events  mentioned in the policy brochure or the Annuitant is diagnosed with any one of the Critical Illnesses mentioned in the policy document. Please refer to policy document on website. </a:t>
              </a:r>
            </a:p>
          </p:txBody>
        </p:sp>
        <p:grpSp>
          <p:nvGrpSpPr>
            <p:cNvPr id="4" name="Group 3">
              <a:extLst>
                <a:ext uri="{FF2B5EF4-FFF2-40B4-BE49-F238E27FC236}">
                  <a16:creationId xmlns:a16="http://schemas.microsoft.com/office/drawing/2014/main" id="{12E79C82-0528-7154-D6C8-63D61DCEADB8}"/>
                </a:ext>
              </a:extLst>
            </p:cNvPr>
            <p:cNvGrpSpPr/>
            <p:nvPr/>
          </p:nvGrpSpPr>
          <p:grpSpPr>
            <a:xfrm>
              <a:off x="7764301" y="1377217"/>
              <a:ext cx="238671" cy="229543"/>
              <a:chOff x="834390" y="1428750"/>
              <a:chExt cx="231001" cy="231001"/>
            </a:xfrm>
          </p:grpSpPr>
          <p:sp>
            <p:nvSpPr>
              <p:cNvPr id="5" name="Oval 4">
                <a:extLst>
                  <a:ext uri="{FF2B5EF4-FFF2-40B4-BE49-F238E27FC236}">
                    <a16:creationId xmlns:a16="http://schemas.microsoft.com/office/drawing/2014/main" id="{A7ED3E9A-1476-96E8-84A4-0447A2FA6EC3}"/>
                  </a:ext>
                </a:extLst>
              </p:cNvPr>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19" name="Plus 17">
                <a:extLst>
                  <a:ext uri="{FF2B5EF4-FFF2-40B4-BE49-F238E27FC236}">
                    <a16:creationId xmlns:a16="http://schemas.microsoft.com/office/drawing/2014/main" id="{5E6B998E-3AA9-A68A-8FAD-375C096EBB7D}"/>
                  </a:ext>
                </a:extLst>
              </p:cNvPr>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grpSp>
        <p:nvGrpSpPr>
          <p:cNvPr id="33" name="Group 32">
            <a:extLst>
              <a:ext uri="{FF2B5EF4-FFF2-40B4-BE49-F238E27FC236}">
                <a16:creationId xmlns:a16="http://schemas.microsoft.com/office/drawing/2014/main" id="{D973EA1A-9060-16F1-27EC-C2ED67C28889}"/>
              </a:ext>
            </a:extLst>
          </p:cNvPr>
          <p:cNvGrpSpPr/>
          <p:nvPr/>
        </p:nvGrpSpPr>
        <p:grpSpPr>
          <a:xfrm>
            <a:off x="11267189" y="1360006"/>
            <a:ext cx="217735" cy="229543"/>
            <a:chOff x="834390" y="1428750"/>
            <a:chExt cx="231001" cy="231001"/>
          </a:xfrm>
        </p:grpSpPr>
        <p:sp>
          <p:nvSpPr>
            <p:cNvPr id="34" name="Oval 33">
              <a:extLst>
                <a:ext uri="{FF2B5EF4-FFF2-40B4-BE49-F238E27FC236}">
                  <a16:creationId xmlns:a16="http://schemas.microsoft.com/office/drawing/2014/main" id="{EB153D6B-08DB-4120-1DB5-20FD5DB3AE18}"/>
                </a:ext>
              </a:extLst>
            </p:cNvPr>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35" name="Plus 15">
              <a:extLst>
                <a:ext uri="{FF2B5EF4-FFF2-40B4-BE49-F238E27FC236}">
                  <a16:creationId xmlns:a16="http://schemas.microsoft.com/office/drawing/2014/main" id="{AD92915F-A48D-30D8-D2D8-7EE50DBB522B}"/>
                </a:ext>
              </a:extLst>
            </p:cNvPr>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36" name="Group 35">
            <a:extLst>
              <a:ext uri="{FF2B5EF4-FFF2-40B4-BE49-F238E27FC236}">
                <a16:creationId xmlns:a16="http://schemas.microsoft.com/office/drawing/2014/main" id="{988E7F7B-3192-918A-4928-0B203E46B16E}"/>
              </a:ext>
            </a:extLst>
          </p:cNvPr>
          <p:cNvGrpSpPr/>
          <p:nvPr/>
        </p:nvGrpSpPr>
        <p:grpSpPr>
          <a:xfrm>
            <a:off x="7771712" y="5376766"/>
            <a:ext cx="238671" cy="229543"/>
            <a:chOff x="834390" y="1428750"/>
            <a:chExt cx="231001" cy="231001"/>
          </a:xfrm>
        </p:grpSpPr>
        <p:sp>
          <p:nvSpPr>
            <p:cNvPr id="37" name="Oval 36">
              <a:extLst>
                <a:ext uri="{FF2B5EF4-FFF2-40B4-BE49-F238E27FC236}">
                  <a16:creationId xmlns:a16="http://schemas.microsoft.com/office/drawing/2014/main" id="{BDE6E8AB-0BB9-B27E-1DB4-B0C17F833AC3}"/>
                </a:ext>
              </a:extLst>
            </p:cNvPr>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38" name="Plus 13">
              <a:extLst>
                <a:ext uri="{FF2B5EF4-FFF2-40B4-BE49-F238E27FC236}">
                  <a16:creationId xmlns:a16="http://schemas.microsoft.com/office/drawing/2014/main" id="{D9FC079D-09F0-DC49-7CFF-D7E8CC3F47B4}"/>
                </a:ext>
              </a:extLst>
            </p:cNvPr>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grpSp>
        <p:nvGrpSpPr>
          <p:cNvPr id="39" name="Group 38">
            <a:extLst>
              <a:ext uri="{FF2B5EF4-FFF2-40B4-BE49-F238E27FC236}">
                <a16:creationId xmlns:a16="http://schemas.microsoft.com/office/drawing/2014/main" id="{C72D61B4-8943-790A-8B8F-8D4CE084D373}"/>
              </a:ext>
            </a:extLst>
          </p:cNvPr>
          <p:cNvGrpSpPr/>
          <p:nvPr/>
        </p:nvGrpSpPr>
        <p:grpSpPr>
          <a:xfrm>
            <a:off x="11301896" y="5404064"/>
            <a:ext cx="217735" cy="229543"/>
            <a:chOff x="834390" y="1428750"/>
            <a:chExt cx="231001" cy="231001"/>
          </a:xfrm>
        </p:grpSpPr>
        <p:sp>
          <p:nvSpPr>
            <p:cNvPr id="40" name="Oval 39">
              <a:extLst>
                <a:ext uri="{FF2B5EF4-FFF2-40B4-BE49-F238E27FC236}">
                  <a16:creationId xmlns:a16="http://schemas.microsoft.com/office/drawing/2014/main" id="{BC1EB426-7F3C-6B35-2A0B-D2D2240E6ED9}"/>
                </a:ext>
              </a:extLst>
            </p:cNvPr>
            <p:cNvSpPr/>
            <p:nvPr/>
          </p:nvSpPr>
          <p:spPr>
            <a:xfrm>
              <a:off x="834390" y="1428750"/>
              <a:ext cx="231001" cy="231001"/>
            </a:xfrm>
            <a:prstGeom prst="ellipse">
              <a:avLst/>
            </a:prstGeom>
            <a:gradFill flip="none" rotWithShape="1">
              <a:gsLst>
                <a:gs pos="0">
                  <a:schemeClr val="bg1">
                    <a:lumMod val="85000"/>
                    <a:shade val="30000"/>
                    <a:satMod val="115000"/>
                  </a:schemeClr>
                </a:gs>
                <a:gs pos="50000">
                  <a:schemeClr val="bg1">
                    <a:lumMod val="85000"/>
                    <a:shade val="67500"/>
                    <a:satMod val="115000"/>
                  </a:schemeClr>
                </a:gs>
                <a:gs pos="100000">
                  <a:schemeClr val="bg1">
                    <a:lumMod val="85000"/>
                    <a:shade val="100000"/>
                    <a:satMod val="11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sp>
          <p:nvSpPr>
            <p:cNvPr id="41" name="Plus 11">
              <a:extLst>
                <a:ext uri="{FF2B5EF4-FFF2-40B4-BE49-F238E27FC236}">
                  <a16:creationId xmlns:a16="http://schemas.microsoft.com/office/drawing/2014/main" id="{75766821-143B-9524-A8E5-0740992B7141}"/>
                </a:ext>
              </a:extLst>
            </p:cNvPr>
            <p:cNvSpPr/>
            <p:nvPr/>
          </p:nvSpPr>
          <p:spPr>
            <a:xfrm rot="2406427">
              <a:off x="860612" y="1457661"/>
              <a:ext cx="182880" cy="182880"/>
            </a:xfrm>
            <a:prstGeom prst="mathPlus">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133"/>
            </a:p>
          </p:txBody>
        </p:sp>
      </p:grpSp>
      <p:sp>
        <p:nvSpPr>
          <p:cNvPr id="42" name="TextBox 41">
            <a:extLst>
              <a:ext uri="{FF2B5EF4-FFF2-40B4-BE49-F238E27FC236}">
                <a16:creationId xmlns:a16="http://schemas.microsoft.com/office/drawing/2014/main" id="{FCD9C41D-7986-970C-7C34-7126F5719E1C}"/>
              </a:ext>
            </a:extLst>
          </p:cNvPr>
          <p:cNvSpPr txBox="1"/>
          <p:nvPr/>
        </p:nvSpPr>
        <p:spPr>
          <a:xfrm>
            <a:off x="421688" y="5827592"/>
            <a:ext cx="11402361" cy="461665"/>
          </a:xfrm>
          <a:prstGeom prst="rect">
            <a:avLst/>
          </a:prstGeom>
          <a:noFill/>
        </p:spPr>
        <p:txBody>
          <a:bodyPr wrap="square" rtlCol="0">
            <a:spAutoFit/>
          </a:bodyPr>
          <a:lstStyle/>
          <a:p>
            <a:pPr algn="l"/>
            <a:r>
              <a:rPr lang="en-US" sz="1200" dirty="0"/>
              <a:t>*Surrender value payable is </a:t>
            </a:r>
            <a:r>
              <a:rPr lang="en-US" sz="1200" dirty="0" err="1"/>
              <a:t>dependant</a:t>
            </a:r>
            <a:r>
              <a:rPr lang="en-US" sz="1200" dirty="0"/>
              <a:t> on the year of surrender.   If </a:t>
            </a:r>
            <a:r>
              <a:rPr lang="en-IN" sz="1200" dirty="0"/>
              <a:t>Surrendered between 0 to 3 policy years – 95% of Purchase Price,  4</a:t>
            </a:r>
            <a:r>
              <a:rPr lang="en-IN" sz="1200" baseline="30000" dirty="0"/>
              <a:t>th</a:t>
            </a:r>
            <a:r>
              <a:rPr lang="en-IN" sz="1200" dirty="0"/>
              <a:t> to 10</a:t>
            </a:r>
            <a:r>
              <a:rPr lang="en-IN" sz="1200" baseline="30000" dirty="0"/>
              <a:t>th </a:t>
            </a:r>
            <a:r>
              <a:rPr lang="en-IN" sz="1200" dirty="0"/>
              <a:t>policy year – 98% of Purchase Price and 11</a:t>
            </a:r>
            <a:r>
              <a:rPr lang="en-IN" sz="1200" baseline="30000" dirty="0"/>
              <a:t>th</a:t>
            </a:r>
            <a:r>
              <a:rPr lang="en-IN" sz="1200" dirty="0"/>
              <a:t> year afterwards – 100% of Purchase Price is payable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88"/>
          <p:cNvSpPr/>
          <p:nvPr/>
        </p:nvSpPr>
        <p:spPr>
          <a:xfrm>
            <a:off x="2421964" y="2184152"/>
            <a:ext cx="3600000" cy="427135"/>
          </a:xfrm>
          <a:prstGeom prst="rect">
            <a:avLst/>
          </a:prstGeom>
          <a:solidFill>
            <a:schemeClr val="bg2"/>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effectLst/>
                <a:latin typeface="Arial" panose="020B0604020202020204" pitchFamily="34" charset="0"/>
                <a:ea typeface="Calibri" panose="020F0502020204030204" pitchFamily="34" charset="0"/>
              </a:rPr>
              <a:t>Purchase Price</a:t>
            </a:r>
            <a:endParaRPr lang="en-IN" b="1" dirty="0">
              <a:solidFill>
                <a:schemeClr val="bg1"/>
              </a:solidFill>
              <a:latin typeface="Arial" panose="020B0604020202020204" pitchFamily="34" charset="0"/>
              <a:cs typeface="Arial" panose="020B0604020202020204" pitchFamily="34" charset="0"/>
            </a:endParaRPr>
          </a:p>
        </p:txBody>
      </p:sp>
      <p:sp>
        <p:nvSpPr>
          <p:cNvPr id="95" name="Rectangle 94"/>
          <p:cNvSpPr/>
          <p:nvPr/>
        </p:nvSpPr>
        <p:spPr>
          <a:xfrm>
            <a:off x="2421964" y="2658725"/>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effectLst/>
                <a:latin typeface="Arial" panose="020B0604020202020204" pitchFamily="34" charset="0"/>
                <a:ea typeface="Calibri" panose="020F0502020204030204" pitchFamily="34" charset="0"/>
              </a:rPr>
              <a:t>  Less than 5 Lacs</a:t>
            </a:r>
            <a:endParaRPr lang="en-IN" sz="1600" b="1" dirty="0">
              <a:solidFill>
                <a:schemeClr val="tx1"/>
              </a:solidFill>
              <a:latin typeface="Arial" panose="020B0604020202020204" pitchFamily="34" charset="0"/>
              <a:cs typeface="Arial" panose="020B0604020202020204" pitchFamily="34" charset="0"/>
            </a:endParaRPr>
          </a:p>
        </p:txBody>
      </p:sp>
      <p:sp>
        <p:nvSpPr>
          <p:cNvPr id="101" name="Rectangle 100"/>
          <p:cNvSpPr/>
          <p:nvPr/>
        </p:nvSpPr>
        <p:spPr>
          <a:xfrm>
            <a:off x="2421964" y="3133296"/>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effectLst/>
                <a:latin typeface="Arial" panose="020B0604020202020204" pitchFamily="34" charset="0"/>
                <a:ea typeface="Calibri" panose="020F0502020204030204" pitchFamily="34" charset="0"/>
              </a:rPr>
              <a:t>  5 Lacs to less than 10 Lacs</a:t>
            </a:r>
            <a:endParaRPr lang="en-IN" sz="1600" b="1" dirty="0">
              <a:solidFill>
                <a:schemeClr val="tx1"/>
              </a:solidFill>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F15A1678-C905-4B8E-BA8D-3D22A0DE8A48}"/>
              </a:ext>
            </a:extLst>
          </p:cNvPr>
          <p:cNvSpPr>
            <a:spLocks noGrp="1"/>
          </p:cNvSpPr>
          <p:nvPr>
            <p:ph type="ctrTitle"/>
          </p:nvPr>
        </p:nvSpPr>
        <p:spPr/>
        <p:txBody>
          <a:bodyPr/>
          <a:lstStyle/>
          <a:p>
            <a:r>
              <a:rPr lang="en-IN" sz="2800" b="1" dirty="0">
                <a:latin typeface="+mj-lt"/>
              </a:rPr>
              <a:t>High Purchase Price Benefit:</a:t>
            </a:r>
          </a:p>
        </p:txBody>
      </p:sp>
      <p:sp>
        <p:nvSpPr>
          <p:cNvPr id="3" name="Rectangle 2">
            <a:extLst>
              <a:ext uri="{FF2B5EF4-FFF2-40B4-BE49-F238E27FC236}">
                <a16:creationId xmlns:a16="http://schemas.microsoft.com/office/drawing/2014/main" id="{7E837F02-468B-ED20-4BA2-3D5181E3AF50}"/>
              </a:ext>
            </a:extLst>
          </p:cNvPr>
          <p:cNvSpPr/>
          <p:nvPr/>
        </p:nvSpPr>
        <p:spPr>
          <a:xfrm>
            <a:off x="480001" y="1260822"/>
            <a:ext cx="11234922" cy="923330"/>
          </a:xfrm>
          <a:prstGeom prst="rect">
            <a:avLst/>
          </a:prstGeom>
        </p:spPr>
        <p:txBody>
          <a:bodyPr wrap="square">
            <a:spAutoFit/>
          </a:bodyPr>
          <a:lstStyle/>
          <a:p>
            <a:r>
              <a:rPr lang="en-US" dirty="0">
                <a:latin typeface="Arial" panose="020B0604020202020204" pitchFamily="34" charset="0"/>
                <a:cs typeface="Arial" panose="020B0604020202020204" pitchFamily="34" charset="0"/>
              </a:rPr>
              <a:t>In case of High Purchase Price, the Tabular Annual Annuity Rate will be increased by certain percentage of High Purchase Price Benefit. The High Purchase Price Benefit as a percentage of Tabular Annual Annuity Rates is given below.</a:t>
            </a:r>
            <a:endParaRPr lang="en-IN" dirty="0">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DCB1DBDA-3C65-A64E-2BDA-58E55C410850}"/>
              </a:ext>
            </a:extLst>
          </p:cNvPr>
          <p:cNvSpPr/>
          <p:nvPr/>
        </p:nvSpPr>
        <p:spPr>
          <a:xfrm>
            <a:off x="2421964" y="3607867"/>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effectLst/>
                <a:latin typeface="Arial" panose="020B0604020202020204" pitchFamily="34" charset="0"/>
                <a:ea typeface="Calibri" panose="020F0502020204030204" pitchFamily="34" charset="0"/>
              </a:rPr>
              <a:t>  10 Lacs to less than 25 Lacs</a:t>
            </a:r>
            <a:endParaRPr lang="en-IN" sz="1600" b="1" dirty="0">
              <a:solidFill>
                <a:schemeClr val="tx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3B75EA9-F2EA-8678-45DC-AFF3BBCA0C0F}"/>
              </a:ext>
            </a:extLst>
          </p:cNvPr>
          <p:cNvSpPr/>
          <p:nvPr/>
        </p:nvSpPr>
        <p:spPr>
          <a:xfrm>
            <a:off x="6096000" y="2184152"/>
            <a:ext cx="3600000" cy="427135"/>
          </a:xfrm>
          <a:prstGeom prst="rect">
            <a:avLst/>
          </a:prstGeom>
          <a:solidFill>
            <a:schemeClr val="bg2"/>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effectLst/>
                <a:latin typeface="Arial" panose="020B0604020202020204" pitchFamily="34" charset="0"/>
                <a:ea typeface="Calibri" panose="020F0502020204030204" pitchFamily="34" charset="0"/>
              </a:rPr>
              <a:t>High Purchase Price Benefit</a:t>
            </a:r>
            <a:endParaRPr lang="en-IN" b="1" dirty="0">
              <a:solidFill>
                <a:schemeClr val="bg1"/>
              </a:solidFill>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471A411C-1E5B-FDE6-B822-890EB2EA89D1}"/>
              </a:ext>
            </a:extLst>
          </p:cNvPr>
          <p:cNvSpPr/>
          <p:nvPr/>
        </p:nvSpPr>
        <p:spPr>
          <a:xfrm>
            <a:off x="6096000" y="2658725"/>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0%</a:t>
            </a:r>
            <a:endParaRPr lang="en-IN" sz="1600" b="1" dirty="0">
              <a:solidFill>
                <a:schemeClr val="tx1"/>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5DE8E45F-6F17-EA52-F859-6757DBF447C0}"/>
              </a:ext>
            </a:extLst>
          </p:cNvPr>
          <p:cNvSpPr/>
          <p:nvPr/>
        </p:nvSpPr>
        <p:spPr>
          <a:xfrm>
            <a:off x="6096000" y="3133296"/>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3%</a:t>
            </a:r>
            <a:endParaRPr lang="en-IN" sz="1600" b="1" dirty="0">
              <a:solidFill>
                <a:schemeClr val="tx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E7BDA41D-D82A-62F0-4A5D-ED4D4B81C3AC}"/>
              </a:ext>
            </a:extLst>
          </p:cNvPr>
          <p:cNvSpPr/>
          <p:nvPr/>
        </p:nvSpPr>
        <p:spPr>
          <a:xfrm>
            <a:off x="6096000" y="3607867"/>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4%</a:t>
            </a:r>
            <a:endParaRPr lang="en-IN" sz="1600" b="1" dirty="0">
              <a:solidFill>
                <a:schemeClr val="tx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3B820C99-B96F-1B6C-012D-944E370D36CA}"/>
              </a:ext>
            </a:extLst>
          </p:cNvPr>
          <p:cNvSpPr/>
          <p:nvPr/>
        </p:nvSpPr>
        <p:spPr>
          <a:xfrm>
            <a:off x="2410588" y="4115113"/>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effectLst/>
                <a:latin typeface="Arial" panose="020B0604020202020204" pitchFamily="34" charset="0"/>
                <a:ea typeface="Calibri" panose="020F0502020204030204" pitchFamily="34" charset="0"/>
              </a:rPr>
              <a:t>  25 Lacs to less than 45 Lacs</a:t>
            </a:r>
            <a:endParaRPr lang="en-IN" sz="1600" b="1" dirty="0">
              <a:solidFill>
                <a:schemeClr val="tx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B262257-A8AE-6E3F-0DE8-915D694F5375}"/>
              </a:ext>
            </a:extLst>
          </p:cNvPr>
          <p:cNvSpPr/>
          <p:nvPr/>
        </p:nvSpPr>
        <p:spPr>
          <a:xfrm>
            <a:off x="6084624" y="4115113"/>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4.50%</a:t>
            </a:r>
            <a:endParaRPr lang="en-IN" sz="1600" b="1" dirty="0">
              <a:solidFill>
                <a:schemeClr val="tx1"/>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DD183D9-2B91-9C66-BC1F-83CE3CBFE2F6}"/>
              </a:ext>
            </a:extLst>
          </p:cNvPr>
          <p:cNvSpPr/>
          <p:nvPr/>
        </p:nvSpPr>
        <p:spPr>
          <a:xfrm>
            <a:off x="2410588" y="4606429"/>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solidFill>
                <a:effectLst/>
                <a:latin typeface="Arial" panose="020B0604020202020204" pitchFamily="34" charset="0"/>
                <a:ea typeface="Calibri" panose="020F0502020204030204" pitchFamily="34" charset="0"/>
              </a:rPr>
              <a:t>  45 Lacs and above</a:t>
            </a:r>
            <a:endParaRPr lang="en-IN" sz="1600" b="1" dirty="0">
              <a:solidFill>
                <a:schemeClr val="tx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BB52F766-DFB9-4534-CFD7-B7C1EE9A6115}"/>
              </a:ext>
            </a:extLst>
          </p:cNvPr>
          <p:cNvSpPr/>
          <p:nvPr/>
        </p:nvSpPr>
        <p:spPr>
          <a:xfrm>
            <a:off x="6084624" y="4606429"/>
            <a:ext cx="3600000" cy="427135"/>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tx1"/>
                </a:solidFill>
                <a:latin typeface="Arial" panose="020B0604020202020204" pitchFamily="34" charset="0"/>
                <a:cs typeface="Arial" panose="020B0604020202020204" pitchFamily="34" charset="0"/>
              </a:rPr>
              <a:t>5.50%</a:t>
            </a:r>
            <a:endParaRPr lang="en-IN" sz="1600" b="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8261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clipart&#10;&#10;Description automatically generated">
            <a:extLst>
              <a:ext uri="{FF2B5EF4-FFF2-40B4-BE49-F238E27FC236}">
                <a16:creationId xmlns:a16="http://schemas.microsoft.com/office/drawing/2014/main" id="{3C51DFE0-EBBA-4468-A50E-1824408DFDE7}"/>
              </a:ext>
            </a:extLst>
          </p:cNvPr>
          <p:cNvPicPr>
            <a:picLocks noChangeAspect="1"/>
          </p:cNvPicPr>
          <p:nvPr/>
        </p:nvPicPr>
        <p:blipFill rotWithShape="1">
          <a:blip r:embed="rId3"/>
          <a:srcRect r="46000"/>
          <a:stretch/>
        </p:blipFill>
        <p:spPr>
          <a:xfrm>
            <a:off x="1" y="1690905"/>
            <a:ext cx="4937143" cy="3476190"/>
          </a:xfrm>
          <a:prstGeom prst="rect">
            <a:avLst/>
          </a:prstGeom>
        </p:spPr>
      </p:pic>
      <p:sp>
        <p:nvSpPr>
          <p:cNvPr id="3" name="Rectangle 2">
            <a:extLst>
              <a:ext uri="{FF2B5EF4-FFF2-40B4-BE49-F238E27FC236}">
                <a16:creationId xmlns:a16="http://schemas.microsoft.com/office/drawing/2014/main" id="{B14DFB6C-EF48-4356-9561-E2C692ED3574}"/>
              </a:ext>
            </a:extLst>
          </p:cNvPr>
          <p:cNvSpPr/>
          <p:nvPr/>
        </p:nvSpPr>
        <p:spPr>
          <a:xfrm>
            <a:off x="323646" y="6006826"/>
            <a:ext cx="9710292" cy="369332"/>
          </a:xfrm>
          <a:prstGeom prst="rect">
            <a:avLst/>
          </a:prstGeom>
        </p:spPr>
        <p:txBody>
          <a:bodyPr wrap="square">
            <a:spAutoFit/>
          </a:bodyPr>
          <a:lstStyle/>
          <a:p>
            <a:r>
              <a:rPr lang="en-US" sz="900" b="1" dirty="0">
                <a:solidFill>
                  <a:srgbClr val="212121"/>
                </a:solidFill>
                <a:latin typeface="Arial" panose="020B0604020202020204" pitchFamily="34" charset="0"/>
                <a:ea typeface="Calibri" panose="020F0502020204030204" pitchFamily="34" charset="0"/>
                <a:cs typeface="Arial" panose="020B0604020202020204" pitchFamily="34" charset="0"/>
              </a:rPr>
              <a:t>Disclaimer:</a:t>
            </a:r>
            <a:br>
              <a:rPr lang="en-US" sz="900" dirty="0">
                <a:solidFill>
                  <a:srgbClr val="212121"/>
                </a:solidFill>
                <a:latin typeface="Arial" panose="020B0604020202020204" pitchFamily="34" charset="0"/>
                <a:ea typeface="Calibri" panose="020F0502020204030204" pitchFamily="34" charset="0"/>
                <a:cs typeface="Arial" panose="020B0604020202020204" pitchFamily="34" charset="0"/>
              </a:rPr>
            </a:br>
            <a:r>
              <a:rPr lang="en-US" sz="900" dirty="0">
                <a:solidFill>
                  <a:srgbClr val="212121"/>
                </a:solidFill>
                <a:latin typeface="Arial" panose="020B0604020202020204" pitchFamily="34" charset="0"/>
                <a:ea typeface="Calibri" panose="020F0502020204030204" pitchFamily="34" charset="0"/>
                <a:cs typeface="Arial" panose="020B0604020202020204" pitchFamily="34" charset="0"/>
              </a:rPr>
              <a:t>Tax benefit may be available on the premiums paid and benefits received as per prevailing tax laws</a:t>
            </a:r>
            <a:endParaRPr lang="en-US" sz="900" dirty="0">
              <a:latin typeface="Arial" panose="020B0604020202020204" pitchFamily="34" charset="0"/>
              <a:ea typeface="Calibri" panose="020F0502020204030204" pitchFamily="34" charset="0"/>
              <a:cs typeface="Arial" panose="020B0604020202020204" pitchFamily="34" charset="0"/>
            </a:endParaRPr>
          </a:p>
        </p:txBody>
      </p:sp>
      <p:sp>
        <p:nvSpPr>
          <p:cNvPr id="43" name="Title 1">
            <a:extLst>
              <a:ext uri="{FF2B5EF4-FFF2-40B4-BE49-F238E27FC236}">
                <a16:creationId xmlns:a16="http://schemas.microsoft.com/office/drawing/2014/main" id="{E8F95A17-CD5E-4443-ACB6-1E7ACBECAA6C}"/>
              </a:ext>
            </a:extLst>
          </p:cNvPr>
          <p:cNvSpPr txBox="1">
            <a:spLocks/>
          </p:cNvSpPr>
          <p:nvPr/>
        </p:nvSpPr>
        <p:spPr>
          <a:xfrm>
            <a:off x="201313" y="232352"/>
            <a:ext cx="8846955" cy="533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Arial" panose="020B0604020202020204" pitchFamily="34" charset="0"/>
                <a:ea typeface="+mn-ea"/>
                <a:cs typeface="Arial" panose="020B0604020202020204" pitchFamily="34" charset="0"/>
              </a:rPr>
              <a:t>Key Points</a:t>
            </a:r>
          </a:p>
        </p:txBody>
      </p:sp>
      <p:grpSp>
        <p:nvGrpSpPr>
          <p:cNvPr id="9" name="Group 8"/>
          <p:cNvGrpSpPr/>
          <p:nvPr/>
        </p:nvGrpSpPr>
        <p:grpSpPr>
          <a:xfrm>
            <a:off x="5649957" y="1184231"/>
            <a:ext cx="6435365" cy="682882"/>
            <a:chOff x="5663799" y="1015137"/>
            <a:chExt cx="6435365" cy="682882"/>
          </a:xfrm>
        </p:grpSpPr>
        <p:grpSp>
          <p:nvGrpSpPr>
            <p:cNvPr id="19" name="Group 18">
              <a:extLst>
                <a:ext uri="{FF2B5EF4-FFF2-40B4-BE49-F238E27FC236}">
                  <a16:creationId xmlns:a16="http://schemas.microsoft.com/office/drawing/2014/main" id="{B00E3708-8A75-4D28-B307-653FC44C7B13}"/>
                </a:ext>
              </a:extLst>
            </p:cNvPr>
            <p:cNvGrpSpPr/>
            <p:nvPr/>
          </p:nvGrpSpPr>
          <p:grpSpPr>
            <a:xfrm>
              <a:off x="5663799" y="1045144"/>
              <a:ext cx="304800" cy="304800"/>
              <a:chOff x="4305300" y="1015470"/>
              <a:chExt cx="304800" cy="304800"/>
            </a:xfrm>
          </p:grpSpPr>
          <p:sp>
            <p:nvSpPr>
              <p:cNvPr id="6" name="Oval 5">
                <a:extLst>
                  <a:ext uri="{FF2B5EF4-FFF2-40B4-BE49-F238E27FC236}">
                    <a16:creationId xmlns:a16="http://schemas.microsoft.com/office/drawing/2014/main" id="{017F4946-4D9D-4402-9F9E-64D7BC91A941}"/>
                  </a:ext>
                </a:extLst>
              </p:cNvPr>
              <p:cNvSpPr/>
              <p:nvPr/>
            </p:nvSpPr>
            <p:spPr>
              <a:xfrm>
                <a:off x="4305300" y="1015470"/>
                <a:ext cx="304800" cy="304800"/>
              </a:xfrm>
              <a:prstGeom prst="ellipse">
                <a:avLst/>
              </a:prstGeom>
              <a:solidFill>
                <a:srgbClr val="FEAE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600">
                  <a:solidFill>
                    <a:schemeClr val="tx1"/>
                  </a:solidFill>
                  <a:latin typeface="Arial" panose="020B0604020202020204" pitchFamily="34" charset="0"/>
                  <a:cs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2C738B87-0048-4525-8580-426BBCC9AA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360999" flipH="1">
                <a:off x="4352976" y="1122870"/>
                <a:ext cx="209448" cy="90000"/>
              </a:xfrm>
              <a:prstGeom prst="rect">
                <a:avLst/>
              </a:prstGeom>
              <a:ln>
                <a:noFill/>
              </a:ln>
            </p:spPr>
          </p:pic>
        </p:grpSp>
        <p:sp>
          <p:nvSpPr>
            <p:cNvPr id="44" name="Rectangle 43"/>
            <p:cNvSpPr/>
            <p:nvPr/>
          </p:nvSpPr>
          <p:spPr>
            <a:xfrm>
              <a:off x="6043250" y="1015137"/>
              <a:ext cx="6055914" cy="6828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it-IT" sz="1600" b="1" dirty="0">
                  <a:solidFill>
                    <a:schemeClr val="tx1"/>
                  </a:solidFill>
                  <a:latin typeface="Arial" panose="020B0604020202020204" pitchFamily="34" charset="0"/>
                  <a:cs typeface="Arial" panose="020B0604020202020204" pitchFamily="34" charset="0"/>
                </a:rPr>
                <a:t>Non-Linked</a:t>
              </a:r>
              <a:r>
                <a:rPr lang="it-IT" sz="1600" dirty="0">
                  <a:solidFill>
                    <a:schemeClr val="tx1"/>
                  </a:solidFill>
                  <a:latin typeface="Arial" panose="020B0604020202020204" pitchFamily="34" charset="0"/>
                  <a:cs typeface="Arial" panose="020B0604020202020204" pitchFamily="34" charset="0"/>
                </a:rPr>
                <a:t> </a:t>
              </a:r>
              <a:r>
                <a:rPr lang="it-IT" sz="1600" b="1" dirty="0">
                  <a:solidFill>
                    <a:schemeClr val="tx1"/>
                  </a:solidFill>
                  <a:latin typeface="Arial" panose="020B0604020202020204" pitchFamily="34" charset="0"/>
                  <a:cs typeface="Arial" panose="020B0604020202020204" pitchFamily="34" charset="0"/>
                </a:rPr>
                <a:t>Non-Participating</a:t>
              </a:r>
              <a:r>
                <a:rPr lang="it-IT" sz="1600" dirty="0">
                  <a:solidFill>
                    <a:schemeClr val="tx1"/>
                  </a:solidFill>
                  <a:latin typeface="Arial" panose="020B0604020202020204" pitchFamily="34" charset="0"/>
                  <a:cs typeface="Arial" panose="020B0604020202020204" pitchFamily="34" charset="0"/>
                </a:rPr>
                <a:t> Immediate Annuity Plan</a:t>
              </a:r>
            </a:p>
          </p:txBody>
        </p:sp>
      </p:grpSp>
      <p:grpSp>
        <p:nvGrpSpPr>
          <p:cNvPr id="8" name="Group 7"/>
          <p:cNvGrpSpPr/>
          <p:nvPr/>
        </p:nvGrpSpPr>
        <p:grpSpPr>
          <a:xfrm>
            <a:off x="5654226" y="1853028"/>
            <a:ext cx="6421999" cy="645377"/>
            <a:chOff x="5665785" y="1608810"/>
            <a:chExt cx="6421999" cy="645377"/>
          </a:xfrm>
        </p:grpSpPr>
        <p:grpSp>
          <p:nvGrpSpPr>
            <p:cNvPr id="24" name="Group 23">
              <a:extLst>
                <a:ext uri="{FF2B5EF4-FFF2-40B4-BE49-F238E27FC236}">
                  <a16:creationId xmlns:a16="http://schemas.microsoft.com/office/drawing/2014/main" id="{A22375A0-3D12-4B79-9463-33B135F5FB51}"/>
                </a:ext>
              </a:extLst>
            </p:cNvPr>
            <p:cNvGrpSpPr/>
            <p:nvPr/>
          </p:nvGrpSpPr>
          <p:grpSpPr>
            <a:xfrm>
              <a:off x="5665785" y="1776983"/>
              <a:ext cx="304800" cy="304800"/>
              <a:chOff x="4305300" y="1015470"/>
              <a:chExt cx="304800" cy="304800"/>
            </a:xfrm>
          </p:grpSpPr>
          <p:sp>
            <p:nvSpPr>
              <p:cNvPr id="25" name="Oval 24">
                <a:extLst>
                  <a:ext uri="{FF2B5EF4-FFF2-40B4-BE49-F238E27FC236}">
                    <a16:creationId xmlns:a16="http://schemas.microsoft.com/office/drawing/2014/main" id="{9FC7F472-4985-4982-A723-26D9973E8683}"/>
                  </a:ext>
                </a:extLst>
              </p:cNvPr>
              <p:cNvSpPr/>
              <p:nvPr/>
            </p:nvSpPr>
            <p:spPr>
              <a:xfrm>
                <a:off x="4305300" y="1015470"/>
                <a:ext cx="304800" cy="304800"/>
              </a:xfrm>
              <a:prstGeom prst="ellipse">
                <a:avLst/>
              </a:prstGeom>
              <a:solidFill>
                <a:srgbClr val="FEAE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600">
                  <a:solidFill>
                    <a:schemeClr val="tx1"/>
                  </a:solidFill>
                  <a:latin typeface="Arial" panose="020B0604020202020204" pitchFamily="34" charset="0"/>
                  <a:cs typeface="Arial" panose="020B0604020202020204" pitchFamily="34" charset="0"/>
                </a:endParaRPr>
              </a:p>
            </p:txBody>
          </p:sp>
          <p:pic>
            <p:nvPicPr>
              <p:cNvPr id="27" name="Picture 26" descr="A picture containing text, clipart&#10;&#10;Description automatically generated">
                <a:extLst>
                  <a:ext uri="{FF2B5EF4-FFF2-40B4-BE49-F238E27FC236}">
                    <a16:creationId xmlns:a16="http://schemas.microsoft.com/office/drawing/2014/main" id="{4738D7BF-5AB8-495A-890B-4D0C860E10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360999" flipH="1">
                <a:off x="4352976" y="1122870"/>
                <a:ext cx="209448" cy="90000"/>
              </a:xfrm>
              <a:prstGeom prst="rect">
                <a:avLst/>
              </a:prstGeom>
              <a:ln>
                <a:noFill/>
              </a:ln>
            </p:spPr>
          </p:pic>
        </p:grpSp>
        <p:sp>
          <p:nvSpPr>
            <p:cNvPr id="45" name="Rectangle 44"/>
            <p:cNvSpPr/>
            <p:nvPr/>
          </p:nvSpPr>
          <p:spPr>
            <a:xfrm>
              <a:off x="6031870" y="1608810"/>
              <a:ext cx="6055914" cy="645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ln w="0"/>
                  <a:solidFill>
                    <a:schemeClr val="tx1"/>
                  </a:solidFill>
                  <a:latin typeface="Arial" panose="020B0604020202020204" pitchFamily="34" charset="0"/>
                  <a:cs typeface="Arial" panose="020B0604020202020204" pitchFamily="34" charset="0"/>
                </a:rPr>
                <a:t>Guaranteed *</a:t>
              </a:r>
              <a:r>
                <a:rPr lang="en-US" sz="1600" b="1" dirty="0">
                  <a:solidFill>
                    <a:schemeClr val="tx1"/>
                  </a:solidFill>
                  <a:latin typeface="Arial" panose="020B0604020202020204" pitchFamily="34" charset="0"/>
                  <a:cs typeface="Arial" panose="020B0604020202020204" pitchFamily="34" charset="0"/>
                </a:rPr>
                <a:t>lifelong income </a:t>
              </a:r>
              <a:r>
                <a:rPr lang="en-US" sz="1600" dirty="0">
                  <a:ln w="0"/>
                  <a:solidFill>
                    <a:schemeClr val="tx1"/>
                  </a:solidFill>
                  <a:latin typeface="Arial" panose="020B0604020202020204" pitchFamily="34" charset="0"/>
                  <a:cs typeface="Arial" panose="020B0604020202020204" pitchFamily="34" charset="0"/>
                </a:rPr>
                <a:t>for self &amp; spouse </a:t>
              </a:r>
            </a:p>
            <a:p>
              <a:r>
                <a:rPr lang="en-US" sz="1400" i="1" dirty="0">
                  <a:ln w="0"/>
                  <a:solidFill>
                    <a:schemeClr val="tx1"/>
                  </a:solidFill>
                  <a:latin typeface="Arial" panose="020B0604020202020204" pitchFamily="34" charset="0"/>
                  <a:cs typeface="Arial" panose="020B0604020202020204" pitchFamily="34" charset="0"/>
                </a:rPr>
                <a:t>*Subject to the chosen annuity option</a:t>
              </a:r>
            </a:p>
          </p:txBody>
        </p:sp>
      </p:grpSp>
      <p:grpSp>
        <p:nvGrpSpPr>
          <p:cNvPr id="7" name="Group 6"/>
          <p:cNvGrpSpPr/>
          <p:nvPr/>
        </p:nvGrpSpPr>
        <p:grpSpPr>
          <a:xfrm>
            <a:off x="5647199" y="2633415"/>
            <a:ext cx="6438123" cy="645377"/>
            <a:chOff x="5665785" y="2339689"/>
            <a:chExt cx="6438123" cy="645377"/>
          </a:xfrm>
        </p:grpSpPr>
        <p:grpSp>
          <p:nvGrpSpPr>
            <p:cNvPr id="28" name="Group 27">
              <a:extLst>
                <a:ext uri="{FF2B5EF4-FFF2-40B4-BE49-F238E27FC236}">
                  <a16:creationId xmlns:a16="http://schemas.microsoft.com/office/drawing/2014/main" id="{6916DF30-47BD-4842-9D55-0CD52AE05494}"/>
                </a:ext>
              </a:extLst>
            </p:cNvPr>
            <p:cNvGrpSpPr/>
            <p:nvPr/>
          </p:nvGrpSpPr>
          <p:grpSpPr>
            <a:xfrm>
              <a:off x="5665785" y="2509978"/>
              <a:ext cx="304800" cy="304800"/>
              <a:chOff x="4305300" y="1015470"/>
              <a:chExt cx="304800" cy="304800"/>
            </a:xfrm>
          </p:grpSpPr>
          <p:sp>
            <p:nvSpPr>
              <p:cNvPr id="29" name="Oval 28">
                <a:extLst>
                  <a:ext uri="{FF2B5EF4-FFF2-40B4-BE49-F238E27FC236}">
                    <a16:creationId xmlns:a16="http://schemas.microsoft.com/office/drawing/2014/main" id="{570A44D5-6A8A-4767-AA27-A376FA92C613}"/>
                  </a:ext>
                </a:extLst>
              </p:cNvPr>
              <p:cNvSpPr/>
              <p:nvPr/>
            </p:nvSpPr>
            <p:spPr>
              <a:xfrm>
                <a:off x="4305300" y="1015470"/>
                <a:ext cx="304800" cy="304800"/>
              </a:xfrm>
              <a:prstGeom prst="ellipse">
                <a:avLst/>
              </a:prstGeom>
              <a:solidFill>
                <a:srgbClr val="FEAE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600">
                  <a:solidFill>
                    <a:schemeClr val="tx1"/>
                  </a:solidFill>
                  <a:latin typeface="Arial" panose="020B0604020202020204" pitchFamily="34" charset="0"/>
                  <a:cs typeface="Arial" panose="020B0604020202020204" pitchFamily="34" charset="0"/>
                </a:endParaRPr>
              </a:p>
            </p:txBody>
          </p:sp>
          <p:pic>
            <p:nvPicPr>
              <p:cNvPr id="30" name="Picture 29" descr="A picture containing text, clipart&#10;&#10;Description automatically generated">
                <a:extLst>
                  <a:ext uri="{FF2B5EF4-FFF2-40B4-BE49-F238E27FC236}">
                    <a16:creationId xmlns:a16="http://schemas.microsoft.com/office/drawing/2014/main" id="{BF99A2EC-80E6-4ED2-AE39-6C54F16D92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360999" flipH="1">
                <a:off x="4352976" y="1122870"/>
                <a:ext cx="209448" cy="90000"/>
              </a:xfrm>
              <a:prstGeom prst="rect">
                <a:avLst/>
              </a:prstGeom>
              <a:ln>
                <a:noFill/>
              </a:ln>
            </p:spPr>
          </p:pic>
        </p:grpSp>
        <p:sp>
          <p:nvSpPr>
            <p:cNvPr id="46" name="Rectangle 45"/>
            <p:cNvSpPr/>
            <p:nvPr/>
          </p:nvSpPr>
          <p:spPr>
            <a:xfrm>
              <a:off x="6047994" y="2339689"/>
              <a:ext cx="6055914" cy="645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ln w="0"/>
                  <a:solidFill>
                    <a:schemeClr val="tx1"/>
                  </a:solidFill>
                  <a:latin typeface="Arial" panose="020B0604020202020204" pitchFamily="34" charset="0"/>
                  <a:cs typeface="Arial" panose="020B0604020202020204" pitchFamily="34" charset="0"/>
                </a:rPr>
                <a:t>Pay </a:t>
              </a:r>
              <a:r>
                <a:rPr lang="en-US" sz="1600" b="1" dirty="0">
                  <a:ln w="0"/>
                  <a:solidFill>
                    <a:schemeClr val="tx1"/>
                  </a:solidFill>
                  <a:latin typeface="Arial" panose="020B0604020202020204" pitchFamily="34" charset="0"/>
                  <a:cs typeface="Arial" panose="020B0604020202020204" pitchFamily="34" charset="0"/>
                </a:rPr>
                <a:t>Single premium </a:t>
              </a:r>
              <a:r>
                <a:rPr lang="en-US" sz="1600" dirty="0">
                  <a:ln w="0"/>
                  <a:solidFill>
                    <a:schemeClr val="tx1"/>
                  </a:solidFill>
                  <a:latin typeface="Arial" panose="020B0604020202020204" pitchFamily="34" charset="0"/>
                  <a:cs typeface="Arial" panose="020B0604020202020204" pitchFamily="34" charset="0"/>
                </a:rPr>
                <a:t>and start receiving income instantly</a:t>
              </a:r>
            </a:p>
          </p:txBody>
        </p:sp>
      </p:grpSp>
      <p:grpSp>
        <p:nvGrpSpPr>
          <p:cNvPr id="2" name="Group 1"/>
          <p:cNvGrpSpPr/>
          <p:nvPr/>
        </p:nvGrpSpPr>
        <p:grpSpPr>
          <a:xfrm>
            <a:off x="5643540" y="3309417"/>
            <a:ext cx="6429927" cy="2521975"/>
            <a:chOff x="5643540" y="3309417"/>
            <a:chExt cx="6429927" cy="2521975"/>
          </a:xfrm>
        </p:grpSpPr>
        <p:grpSp>
          <p:nvGrpSpPr>
            <p:cNvPr id="21" name="Group 20">
              <a:extLst>
                <a:ext uri="{FF2B5EF4-FFF2-40B4-BE49-F238E27FC236}">
                  <a16:creationId xmlns:a16="http://schemas.microsoft.com/office/drawing/2014/main" id="{70D34C8C-8A34-4542-BB22-C4349FADA1B3}"/>
                </a:ext>
              </a:extLst>
            </p:cNvPr>
            <p:cNvGrpSpPr/>
            <p:nvPr/>
          </p:nvGrpSpPr>
          <p:grpSpPr>
            <a:xfrm>
              <a:off x="5643540" y="3595141"/>
              <a:ext cx="304800" cy="304800"/>
              <a:chOff x="4305300" y="1015470"/>
              <a:chExt cx="304800" cy="304800"/>
            </a:xfrm>
          </p:grpSpPr>
          <p:sp>
            <p:nvSpPr>
              <p:cNvPr id="22" name="Oval 21">
                <a:extLst>
                  <a:ext uri="{FF2B5EF4-FFF2-40B4-BE49-F238E27FC236}">
                    <a16:creationId xmlns:a16="http://schemas.microsoft.com/office/drawing/2014/main" id="{C3903A6F-80B7-4936-B0D2-F8F07AB8FFC0}"/>
                  </a:ext>
                </a:extLst>
              </p:cNvPr>
              <p:cNvSpPr/>
              <p:nvPr/>
            </p:nvSpPr>
            <p:spPr>
              <a:xfrm>
                <a:off x="4305300" y="1015470"/>
                <a:ext cx="304800" cy="304800"/>
              </a:xfrm>
              <a:prstGeom prst="ellipse">
                <a:avLst/>
              </a:prstGeom>
              <a:solidFill>
                <a:srgbClr val="FEAE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600">
                  <a:solidFill>
                    <a:schemeClr val="tx1"/>
                  </a:solidFill>
                  <a:latin typeface="Arial" panose="020B0604020202020204" pitchFamily="34" charset="0"/>
                  <a:cs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376BAF4C-F34E-49E8-9F7F-F6D4859371B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360999" flipH="1">
                <a:off x="4352976" y="1122870"/>
                <a:ext cx="209448" cy="90000"/>
              </a:xfrm>
              <a:prstGeom prst="rect">
                <a:avLst/>
              </a:prstGeom>
              <a:ln>
                <a:noFill/>
              </a:ln>
            </p:spPr>
          </p:pic>
        </p:grpSp>
        <p:sp>
          <p:nvSpPr>
            <p:cNvPr id="47" name="Rectangle 46"/>
            <p:cNvSpPr/>
            <p:nvPr/>
          </p:nvSpPr>
          <p:spPr>
            <a:xfrm>
              <a:off x="6001698" y="3309417"/>
              <a:ext cx="6071769" cy="2521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600" dirty="0">
                  <a:solidFill>
                    <a:schemeClr val="tx1"/>
                  </a:solidFill>
                  <a:latin typeface="Arial" panose="020B0604020202020204" pitchFamily="34" charset="0"/>
                  <a:cs typeface="Arial" panose="020B0604020202020204" pitchFamily="34" charset="0"/>
                </a:rPr>
                <a:t>There are three plan options available under the product based on the source of income to purchase the Annuity plan.</a:t>
              </a:r>
            </a:p>
            <a:p>
              <a:endParaRPr lang="en-US"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solidFill>
                    <a:schemeClr val="tx1"/>
                  </a:solidFill>
                  <a:latin typeface="Arial" panose="020B0604020202020204" pitchFamily="34" charset="0"/>
                  <a:cs typeface="Arial" panose="020B0604020202020204" pitchFamily="34" charset="0"/>
                </a:rPr>
                <a:t>Plan A</a:t>
              </a:r>
              <a:r>
                <a:rPr lang="en-US" sz="1600" dirty="0">
                  <a:solidFill>
                    <a:schemeClr val="tx1"/>
                  </a:solidFill>
                  <a:latin typeface="Arial" panose="020B0604020202020204" pitchFamily="34" charset="0"/>
                  <a:cs typeface="Arial" panose="020B0604020202020204" pitchFamily="34" charset="0"/>
                </a:rPr>
                <a:t> - </a:t>
              </a:r>
              <a:r>
                <a:rPr lang="en-US" sz="1600" dirty="0">
                  <a:ln w="0"/>
                  <a:solidFill>
                    <a:schemeClr val="tx1"/>
                  </a:solidFill>
                  <a:latin typeface="Arial" panose="020B0604020202020204" pitchFamily="34" charset="0"/>
                  <a:cs typeface="Arial" panose="020B0604020202020204" pitchFamily="34" charset="0"/>
                  <a:sym typeface="Arial"/>
                </a:rPr>
                <a:t>Immediate Annuity either from savings or policy proceeds of a deferred pension plan/NPS</a:t>
              </a:r>
              <a:endParaRPr lang="en-US" sz="1600" dirty="0">
                <a:ln w="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600" b="1" dirty="0">
                  <a:solidFill>
                    <a:schemeClr val="tx1"/>
                  </a:solidFill>
                  <a:latin typeface="Arial" panose="020B0604020202020204" pitchFamily="34" charset="0"/>
                  <a:cs typeface="Arial" panose="020B0604020202020204" pitchFamily="34" charset="0"/>
                </a:rPr>
                <a:t>Plan B</a:t>
              </a:r>
              <a:r>
                <a:rPr lang="en-US" sz="1600" dirty="0">
                  <a:solidFill>
                    <a:schemeClr val="tx1"/>
                  </a:solidFill>
                  <a:latin typeface="Arial" panose="020B0604020202020204" pitchFamily="34" charset="0"/>
                  <a:cs typeface="Arial" panose="020B0604020202020204" pitchFamily="34" charset="0"/>
                </a:rPr>
                <a:t> - </a:t>
              </a:r>
              <a:r>
                <a:rPr lang="en-US" sz="1600" dirty="0">
                  <a:ln w="0"/>
                  <a:solidFill>
                    <a:schemeClr val="tx1"/>
                  </a:solidFill>
                  <a:latin typeface="Arial" panose="020B0604020202020204" pitchFamily="34" charset="0"/>
                  <a:cs typeface="Arial" panose="020B0604020202020204" pitchFamily="34" charset="0"/>
                  <a:sym typeface="Arial"/>
                </a:rPr>
                <a:t>Immediate Annuity from Proceeds of a Reverse Mortgage Loan offered by any approved financial institution</a:t>
              </a:r>
            </a:p>
            <a:p>
              <a:pPr marL="285750" indent="-285750">
                <a:buFont typeface="Arial" panose="020B0604020202020204" pitchFamily="34" charset="0"/>
                <a:buChar char="•"/>
              </a:pPr>
              <a:r>
                <a:rPr lang="en-US" sz="1600" b="1" dirty="0">
                  <a:ln w="0"/>
                  <a:solidFill>
                    <a:schemeClr val="tx1"/>
                  </a:solidFill>
                  <a:latin typeface="Arial" panose="020B0604020202020204" pitchFamily="34" charset="0"/>
                  <a:cs typeface="Arial" panose="020B0604020202020204" pitchFamily="34" charset="0"/>
                  <a:sym typeface="Arial"/>
                </a:rPr>
                <a:t>Plan C</a:t>
              </a:r>
              <a:r>
                <a:rPr lang="en-US" sz="1600" dirty="0">
                  <a:ln w="0"/>
                  <a:solidFill>
                    <a:schemeClr val="tx1"/>
                  </a:solidFill>
                  <a:latin typeface="Arial" panose="020B0604020202020204" pitchFamily="34" charset="0"/>
                  <a:cs typeface="Arial" panose="020B0604020202020204" pitchFamily="34" charset="0"/>
                  <a:sym typeface="Arial"/>
                </a:rPr>
                <a:t> - Default option for National Pension Scheme  subscribers</a:t>
              </a:r>
              <a:endParaRPr lang="en-US" sz="1600" dirty="0">
                <a:ln w="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ln w="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solidFill>
                  <a:schemeClr val="tx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IN" sz="1600" dirty="0">
                <a:solidFill>
                  <a:schemeClr val="tx1"/>
                </a:solidFill>
                <a:latin typeface="Arial" panose="020B0604020202020204" pitchFamily="34" charset="0"/>
                <a:cs typeface="Arial" panose="020B0604020202020204" pitchFamily="34" charset="0"/>
              </a:endParaRPr>
            </a:p>
          </p:txBody>
        </p:sp>
      </p:grpSp>
      <p:grpSp>
        <p:nvGrpSpPr>
          <p:cNvPr id="4" name="Group 3"/>
          <p:cNvGrpSpPr/>
          <p:nvPr/>
        </p:nvGrpSpPr>
        <p:grpSpPr>
          <a:xfrm>
            <a:off x="5649957" y="5600968"/>
            <a:ext cx="6464978" cy="645377"/>
            <a:chOff x="5665785" y="3817174"/>
            <a:chExt cx="6464978" cy="645377"/>
          </a:xfrm>
        </p:grpSpPr>
        <p:grpSp>
          <p:nvGrpSpPr>
            <p:cNvPr id="31" name="Group 30">
              <a:extLst>
                <a:ext uri="{FF2B5EF4-FFF2-40B4-BE49-F238E27FC236}">
                  <a16:creationId xmlns:a16="http://schemas.microsoft.com/office/drawing/2014/main" id="{8B350B2F-7AD1-4409-9449-B319930DB081}"/>
                </a:ext>
              </a:extLst>
            </p:cNvPr>
            <p:cNvGrpSpPr/>
            <p:nvPr/>
          </p:nvGrpSpPr>
          <p:grpSpPr>
            <a:xfrm>
              <a:off x="5665785" y="3975968"/>
              <a:ext cx="304800" cy="304800"/>
              <a:chOff x="4305300" y="1015470"/>
              <a:chExt cx="304800" cy="304800"/>
            </a:xfrm>
          </p:grpSpPr>
          <p:sp>
            <p:nvSpPr>
              <p:cNvPr id="32" name="Oval 31">
                <a:extLst>
                  <a:ext uri="{FF2B5EF4-FFF2-40B4-BE49-F238E27FC236}">
                    <a16:creationId xmlns:a16="http://schemas.microsoft.com/office/drawing/2014/main" id="{E51D7339-3D34-464B-B8CB-AA4C22E45AE3}"/>
                  </a:ext>
                </a:extLst>
              </p:cNvPr>
              <p:cNvSpPr/>
              <p:nvPr/>
            </p:nvSpPr>
            <p:spPr>
              <a:xfrm>
                <a:off x="4305300" y="1015470"/>
                <a:ext cx="304800" cy="304800"/>
              </a:xfrm>
              <a:prstGeom prst="ellipse">
                <a:avLst/>
              </a:prstGeom>
              <a:solidFill>
                <a:srgbClr val="FEAE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a:solidFill>
                    <a:schemeClr val="tx1"/>
                  </a:solidFill>
                </a:endParaRPr>
              </a:p>
            </p:txBody>
          </p:sp>
          <p:pic>
            <p:nvPicPr>
              <p:cNvPr id="33" name="Picture 32" descr="A picture containing text, clipart&#10;&#10;Description automatically generated">
                <a:extLst>
                  <a:ext uri="{FF2B5EF4-FFF2-40B4-BE49-F238E27FC236}">
                    <a16:creationId xmlns:a16="http://schemas.microsoft.com/office/drawing/2014/main" id="{A07FA722-F391-4882-88DD-88292B6867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360999" flipH="1">
                <a:off x="4352976" y="1122870"/>
                <a:ext cx="209448" cy="90000"/>
              </a:xfrm>
              <a:prstGeom prst="rect">
                <a:avLst/>
              </a:prstGeom>
              <a:ln>
                <a:noFill/>
              </a:ln>
            </p:spPr>
          </p:pic>
        </p:grpSp>
        <p:sp>
          <p:nvSpPr>
            <p:cNvPr id="48" name="Rectangle 47"/>
            <p:cNvSpPr/>
            <p:nvPr/>
          </p:nvSpPr>
          <p:spPr>
            <a:xfrm>
              <a:off x="6093518" y="3817174"/>
              <a:ext cx="6037245" cy="645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Arial" panose="020B0604020202020204" pitchFamily="34" charset="0"/>
                  <a:cs typeface="Arial" panose="020B0604020202020204" pitchFamily="34" charset="0"/>
                </a:rPr>
                <a:t>Tax Benefit </a:t>
              </a:r>
              <a:r>
                <a:rPr lang="en-US" dirty="0">
                  <a:solidFill>
                    <a:schemeClr val="tx1"/>
                  </a:solidFill>
                  <a:latin typeface="Arial" panose="020B0604020202020204" pitchFamily="34" charset="0"/>
                  <a:cs typeface="Arial" panose="020B0604020202020204" pitchFamily="34" charset="0"/>
                </a:rPr>
                <a:t>under section 80C and Section 10(10D)</a:t>
              </a:r>
            </a:p>
          </p:txBody>
        </p:sp>
      </p:grpSp>
      <p:sp>
        <p:nvSpPr>
          <p:cNvPr id="5" name="Title 4">
            <a:extLst>
              <a:ext uri="{FF2B5EF4-FFF2-40B4-BE49-F238E27FC236}">
                <a16:creationId xmlns:a16="http://schemas.microsoft.com/office/drawing/2014/main" id="{2DB8F17D-7106-AD16-13E6-6920BB75324C}"/>
              </a:ext>
            </a:extLst>
          </p:cNvPr>
          <p:cNvSpPr>
            <a:spLocks noGrp="1"/>
          </p:cNvSpPr>
          <p:nvPr>
            <p:ph type="ctrTitle"/>
          </p:nvPr>
        </p:nvSpPr>
        <p:spPr/>
        <p:txBody>
          <a:bodyPr/>
          <a:lstStyle/>
          <a:p>
            <a:r>
              <a:rPr lang="en-US" sz="2800" b="1" dirty="0">
                <a:latin typeface="+mj-lt"/>
              </a:rPr>
              <a:t>Key Points</a:t>
            </a:r>
            <a:endParaRPr lang="en-IN" sz="2800" b="1" dirty="0">
              <a:latin typeface="+mj-lt"/>
            </a:endParaRPr>
          </a:p>
        </p:txBody>
      </p:sp>
    </p:spTree>
    <p:extLst>
      <p:ext uri="{BB962C8B-B14F-4D97-AF65-F5344CB8AC3E}">
        <p14:creationId xmlns:p14="http://schemas.microsoft.com/office/powerpoint/2010/main" val="63056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itle 1">
            <a:extLst>
              <a:ext uri="{FF2B5EF4-FFF2-40B4-BE49-F238E27FC236}">
                <a16:creationId xmlns:a16="http://schemas.microsoft.com/office/drawing/2014/main" id="{E8F95A17-CD5E-4443-ACB6-1E7ACBECAA6C}"/>
              </a:ext>
            </a:extLst>
          </p:cNvPr>
          <p:cNvSpPr txBox="1">
            <a:spLocks/>
          </p:cNvSpPr>
          <p:nvPr/>
        </p:nvSpPr>
        <p:spPr>
          <a:xfrm>
            <a:off x="201313" y="232352"/>
            <a:ext cx="8846955" cy="533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solidFill>
                <a:latin typeface="Arial" panose="020B0604020202020204" pitchFamily="34" charset="0"/>
                <a:ea typeface="+mn-ea"/>
                <a:cs typeface="Arial" panose="020B0604020202020204" pitchFamily="34" charset="0"/>
              </a:rPr>
              <a:t>Key Points</a:t>
            </a:r>
          </a:p>
        </p:txBody>
      </p:sp>
      <p:sp>
        <p:nvSpPr>
          <p:cNvPr id="5" name="Title 4">
            <a:extLst>
              <a:ext uri="{FF2B5EF4-FFF2-40B4-BE49-F238E27FC236}">
                <a16:creationId xmlns:a16="http://schemas.microsoft.com/office/drawing/2014/main" id="{2DB8F17D-7106-AD16-13E6-6920BB75324C}"/>
              </a:ext>
            </a:extLst>
          </p:cNvPr>
          <p:cNvSpPr>
            <a:spLocks noGrp="1"/>
          </p:cNvSpPr>
          <p:nvPr>
            <p:ph type="ctrTitle"/>
          </p:nvPr>
        </p:nvSpPr>
        <p:spPr/>
        <p:txBody>
          <a:bodyPr/>
          <a:lstStyle/>
          <a:p>
            <a:r>
              <a:rPr lang="en-US" sz="2800" b="1" dirty="0">
                <a:latin typeface="+mj-lt"/>
              </a:rPr>
              <a:t>Disclaimer</a:t>
            </a:r>
            <a:endParaRPr lang="en-IN" sz="2800" b="1" dirty="0">
              <a:latin typeface="+mj-lt"/>
            </a:endParaRPr>
          </a:p>
        </p:txBody>
      </p:sp>
      <p:grpSp>
        <p:nvGrpSpPr>
          <p:cNvPr id="3" name="Group 2">
            <a:extLst>
              <a:ext uri="{FF2B5EF4-FFF2-40B4-BE49-F238E27FC236}">
                <a16:creationId xmlns:a16="http://schemas.microsoft.com/office/drawing/2014/main" id="{AF933F24-9133-38B5-DF7D-A38902CCD68F}"/>
              </a:ext>
            </a:extLst>
          </p:cNvPr>
          <p:cNvGrpSpPr/>
          <p:nvPr/>
        </p:nvGrpSpPr>
        <p:grpSpPr>
          <a:xfrm>
            <a:off x="31796" y="0"/>
            <a:ext cx="11958891" cy="5622537"/>
            <a:chOff x="31796" y="0"/>
            <a:chExt cx="11958891" cy="5622537"/>
          </a:xfrm>
        </p:grpSpPr>
        <p:pic>
          <p:nvPicPr>
            <p:cNvPr id="8" name="Picture 7">
              <a:extLst>
                <a:ext uri="{FF2B5EF4-FFF2-40B4-BE49-F238E27FC236}">
                  <a16:creationId xmlns:a16="http://schemas.microsoft.com/office/drawing/2014/main" id="{DB724BFD-BDF1-013B-D475-5FC0A6148248}"/>
                </a:ext>
              </a:extLst>
            </p:cNvPr>
            <p:cNvPicPr>
              <a:picLocks noChangeAspect="1"/>
            </p:cNvPicPr>
            <p:nvPr/>
          </p:nvPicPr>
          <p:blipFill>
            <a:blip r:embed="rId3"/>
            <a:stretch>
              <a:fillRect/>
            </a:stretch>
          </p:blipFill>
          <p:spPr>
            <a:xfrm>
              <a:off x="31796" y="0"/>
              <a:ext cx="11958891" cy="5622537"/>
            </a:xfrm>
            <a:prstGeom prst="rect">
              <a:avLst/>
            </a:prstGeom>
          </p:spPr>
        </p:pic>
        <p:sp>
          <p:nvSpPr>
            <p:cNvPr id="2" name="TextBox 1">
              <a:extLst>
                <a:ext uri="{FF2B5EF4-FFF2-40B4-BE49-F238E27FC236}">
                  <a16:creationId xmlns:a16="http://schemas.microsoft.com/office/drawing/2014/main" id="{6C9F2556-C010-22C6-716F-477B54AAD3A7}"/>
                </a:ext>
              </a:extLst>
            </p:cNvPr>
            <p:cNvSpPr txBox="1"/>
            <p:nvPr/>
          </p:nvSpPr>
          <p:spPr>
            <a:xfrm>
              <a:off x="2983833" y="3048000"/>
              <a:ext cx="1540042" cy="276999"/>
            </a:xfrm>
            <a:prstGeom prst="rect">
              <a:avLst/>
            </a:prstGeom>
            <a:solidFill>
              <a:schemeClr val="bg1"/>
            </a:solidFill>
          </p:spPr>
          <p:txBody>
            <a:bodyPr wrap="square" rtlCol="0">
              <a:spAutoFit/>
            </a:bodyPr>
            <a:lstStyle/>
            <a:p>
              <a:pPr algn="ctr"/>
              <a:r>
                <a:rPr lang="en-US" sz="1200" b="1" dirty="0"/>
                <a:t>UIN – 142N048V08</a:t>
              </a:r>
              <a:endParaRPr lang="en-IN" sz="1200" b="1" dirty="0"/>
            </a:p>
          </p:txBody>
        </p:sp>
      </p:grpSp>
    </p:spTree>
    <p:extLst>
      <p:ext uri="{BB962C8B-B14F-4D97-AF65-F5344CB8AC3E}">
        <p14:creationId xmlns:p14="http://schemas.microsoft.com/office/powerpoint/2010/main" val="27655003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p:cNvSpPr/>
          <p:nvPr/>
        </p:nvSpPr>
        <p:spPr>
          <a:xfrm>
            <a:off x="907670" y="1260686"/>
            <a:ext cx="2859666" cy="4305848"/>
          </a:xfrm>
          <a:custGeom>
            <a:avLst/>
            <a:gdLst>
              <a:gd name="connsiteX0" fmla="*/ 734610 w 3145633"/>
              <a:gd name="connsiteY0" fmla="*/ 234617 h 4736433"/>
              <a:gd name="connsiteX1" fmla="*/ 305992 w 3145633"/>
              <a:gd name="connsiteY1" fmla="*/ 663235 h 4736433"/>
              <a:gd name="connsiteX2" fmla="*/ 305992 w 3145633"/>
              <a:gd name="connsiteY2" fmla="*/ 4073199 h 4736433"/>
              <a:gd name="connsiteX3" fmla="*/ 734610 w 3145633"/>
              <a:gd name="connsiteY3" fmla="*/ 4501817 h 4736433"/>
              <a:gd name="connsiteX4" fmla="*/ 2411024 w 3145633"/>
              <a:gd name="connsiteY4" fmla="*/ 4501817 h 4736433"/>
              <a:gd name="connsiteX5" fmla="*/ 2839642 w 3145633"/>
              <a:gd name="connsiteY5" fmla="*/ 4073199 h 4736433"/>
              <a:gd name="connsiteX6" fmla="*/ 2839642 w 3145633"/>
              <a:gd name="connsiteY6" fmla="*/ 663235 h 4736433"/>
              <a:gd name="connsiteX7" fmla="*/ 2411024 w 3145633"/>
              <a:gd name="connsiteY7" fmla="*/ 234617 h 4736433"/>
              <a:gd name="connsiteX8" fmla="*/ 532147 w 3145633"/>
              <a:gd name="connsiteY8" fmla="*/ 0 h 4736433"/>
              <a:gd name="connsiteX9" fmla="*/ 2613486 w 3145633"/>
              <a:gd name="connsiteY9" fmla="*/ 0 h 4736433"/>
              <a:gd name="connsiteX10" fmla="*/ 3145633 w 3145633"/>
              <a:gd name="connsiteY10" fmla="*/ 532147 h 4736433"/>
              <a:gd name="connsiteX11" fmla="*/ 3145633 w 3145633"/>
              <a:gd name="connsiteY11" fmla="*/ 4204286 h 4736433"/>
              <a:gd name="connsiteX12" fmla="*/ 2613486 w 3145633"/>
              <a:gd name="connsiteY12" fmla="*/ 4736433 h 4736433"/>
              <a:gd name="connsiteX13" fmla="*/ 532147 w 3145633"/>
              <a:gd name="connsiteY13" fmla="*/ 4736433 h 4736433"/>
              <a:gd name="connsiteX14" fmla="*/ 0 w 3145633"/>
              <a:gd name="connsiteY14" fmla="*/ 4204286 h 4736433"/>
              <a:gd name="connsiteX15" fmla="*/ 0 w 3145633"/>
              <a:gd name="connsiteY15" fmla="*/ 532147 h 4736433"/>
              <a:gd name="connsiteX16" fmla="*/ 532147 w 3145633"/>
              <a:gd name="connsiteY16" fmla="*/ 0 h 473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45633" h="4736433">
                <a:moveTo>
                  <a:pt x="734610" y="234617"/>
                </a:moveTo>
                <a:cubicBezTo>
                  <a:pt x="497891" y="234617"/>
                  <a:pt x="305992" y="426516"/>
                  <a:pt x="305992" y="663235"/>
                </a:cubicBezTo>
                <a:lnTo>
                  <a:pt x="305992" y="4073199"/>
                </a:lnTo>
                <a:cubicBezTo>
                  <a:pt x="305992" y="4309918"/>
                  <a:pt x="497891" y="4501817"/>
                  <a:pt x="734610" y="4501817"/>
                </a:cubicBezTo>
                <a:lnTo>
                  <a:pt x="2411024" y="4501817"/>
                </a:lnTo>
                <a:cubicBezTo>
                  <a:pt x="2647743" y="4501817"/>
                  <a:pt x="2839642" y="4309918"/>
                  <a:pt x="2839642" y="4073199"/>
                </a:cubicBezTo>
                <a:lnTo>
                  <a:pt x="2839642" y="663235"/>
                </a:lnTo>
                <a:cubicBezTo>
                  <a:pt x="2839642" y="426516"/>
                  <a:pt x="2647743" y="234617"/>
                  <a:pt x="2411024" y="234617"/>
                </a:cubicBezTo>
                <a:close/>
                <a:moveTo>
                  <a:pt x="532147" y="0"/>
                </a:moveTo>
                <a:lnTo>
                  <a:pt x="2613486" y="0"/>
                </a:lnTo>
                <a:cubicBezTo>
                  <a:pt x="2907383" y="0"/>
                  <a:pt x="3145633" y="238250"/>
                  <a:pt x="3145633" y="532147"/>
                </a:cubicBezTo>
                <a:lnTo>
                  <a:pt x="3145633" y="4204286"/>
                </a:lnTo>
                <a:cubicBezTo>
                  <a:pt x="3145633" y="4498183"/>
                  <a:pt x="2907383" y="4736433"/>
                  <a:pt x="2613486" y="4736433"/>
                </a:cubicBezTo>
                <a:lnTo>
                  <a:pt x="532147" y="4736433"/>
                </a:lnTo>
                <a:cubicBezTo>
                  <a:pt x="238250" y="4736433"/>
                  <a:pt x="0" y="4498183"/>
                  <a:pt x="0" y="4204286"/>
                </a:cubicBezTo>
                <a:lnTo>
                  <a:pt x="0" y="532147"/>
                </a:lnTo>
                <a:cubicBezTo>
                  <a:pt x="0" y="238250"/>
                  <a:pt x="238250" y="0"/>
                  <a:pt x="532147" y="0"/>
                </a:cubicBezTo>
                <a:close/>
              </a:path>
            </a:pathLst>
          </a:custGeom>
          <a:solidFill>
            <a:schemeClr val="accent5"/>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9" name="Freeform 18"/>
          <p:cNvSpPr/>
          <p:nvPr/>
        </p:nvSpPr>
        <p:spPr>
          <a:xfrm>
            <a:off x="4584243" y="1260686"/>
            <a:ext cx="2859666" cy="4305848"/>
          </a:xfrm>
          <a:custGeom>
            <a:avLst/>
            <a:gdLst>
              <a:gd name="connsiteX0" fmla="*/ 734610 w 3145633"/>
              <a:gd name="connsiteY0" fmla="*/ 234617 h 4736433"/>
              <a:gd name="connsiteX1" fmla="*/ 305992 w 3145633"/>
              <a:gd name="connsiteY1" fmla="*/ 663235 h 4736433"/>
              <a:gd name="connsiteX2" fmla="*/ 305992 w 3145633"/>
              <a:gd name="connsiteY2" fmla="*/ 4073199 h 4736433"/>
              <a:gd name="connsiteX3" fmla="*/ 734610 w 3145633"/>
              <a:gd name="connsiteY3" fmla="*/ 4501817 h 4736433"/>
              <a:gd name="connsiteX4" fmla="*/ 2411024 w 3145633"/>
              <a:gd name="connsiteY4" fmla="*/ 4501817 h 4736433"/>
              <a:gd name="connsiteX5" fmla="*/ 2839642 w 3145633"/>
              <a:gd name="connsiteY5" fmla="*/ 4073199 h 4736433"/>
              <a:gd name="connsiteX6" fmla="*/ 2839642 w 3145633"/>
              <a:gd name="connsiteY6" fmla="*/ 663235 h 4736433"/>
              <a:gd name="connsiteX7" fmla="*/ 2411024 w 3145633"/>
              <a:gd name="connsiteY7" fmla="*/ 234617 h 4736433"/>
              <a:gd name="connsiteX8" fmla="*/ 532147 w 3145633"/>
              <a:gd name="connsiteY8" fmla="*/ 0 h 4736433"/>
              <a:gd name="connsiteX9" fmla="*/ 2613486 w 3145633"/>
              <a:gd name="connsiteY9" fmla="*/ 0 h 4736433"/>
              <a:gd name="connsiteX10" fmla="*/ 3145633 w 3145633"/>
              <a:gd name="connsiteY10" fmla="*/ 532147 h 4736433"/>
              <a:gd name="connsiteX11" fmla="*/ 3145633 w 3145633"/>
              <a:gd name="connsiteY11" fmla="*/ 4204286 h 4736433"/>
              <a:gd name="connsiteX12" fmla="*/ 2613486 w 3145633"/>
              <a:gd name="connsiteY12" fmla="*/ 4736433 h 4736433"/>
              <a:gd name="connsiteX13" fmla="*/ 532147 w 3145633"/>
              <a:gd name="connsiteY13" fmla="*/ 4736433 h 4736433"/>
              <a:gd name="connsiteX14" fmla="*/ 0 w 3145633"/>
              <a:gd name="connsiteY14" fmla="*/ 4204286 h 4736433"/>
              <a:gd name="connsiteX15" fmla="*/ 0 w 3145633"/>
              <a:gd name="connsiteY15" fmla="*/ 532147 h 4736433"/>
              <a:gd name="connsiteX16" fmla="*/ 532147 w 3145633"/>
              <a:gd name="connsiteY16" fmla="*/ 0 h 473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45633" h="4736433">
                <a:moveTo>
                  <a:pt x="734610" y="234617"/>
                </a:moveTo>
                <a:cubicBezTo>
                  <a:pt x="497891" y="234617"/>
                  <a:pt x="305992" y="426516"/>
                  <a:pt x="305992" y="663235"/>
                </a:cubicBezTo>
                <a:lnTo>
                  <a:pt x="305992" y="4073199"/>
                </a:lnTo>
                <a:cubicBezTo>
                  <a:pt x="305992" y="4309918"/>
                  <a:pt x="497891" y="4501817"/>
                  <a:pt x="734610" y="4501817"/>
                </a:cubicBezTo>
                <a:lnTo>
                  <a:pt x="2411024" y="4501817"/>
                </a:lnTo>
                <a:cubicBezTo>
                  <a:pt x="2647743" y="4501817"/>
                  <a:pt x="2839642" y="4309918"/>
                  <a:pt x="2839642" y="4073199"/>
                </a:cubicBezTo>
                <a:lnTo>
                  <a:pt x="2839642" y="663235"/>
                </a:lnTo>
                <a:cubicBezTo>
                  <a:pt x="2839642" y="426516"/>
                  <a:pt x="2647743" y="234617"/>
                  <a:pt x="2411024" y="234617"/>
                </a:cubicBezTo>
                <a:close/>
                <a:moveTo>
                  <a:pt x="532147" y="0"/>
                </a:moveTo>
                <a:lnTo>
                  <a:pt x="2613486" y="0"/>
                </a:lnTo>
                <a:cubicBezTo>
                  <a:pt x="2907383" y="0"/>
                  <a:pt x="3145633" y="238250"/>
                  <a:pt x="3145633" y="532147"/>
                </a:cubicBezTo>
                <a:lnTo>
                  <a:pt x="3145633" y="4204286"/>
                </a:lnTo>
                <a:cubicBezTo>
                  <a:pt x="3145633" y="4498183"/>
                  <a:pt x="2907383" y="4736433"/>
                  <a:pt x="2613486" y="4736433"/>
                </a:cubicBezTo>
                <a:lnTo>
                  <a:pt x="532147" y="4736433"/>
                </a:lnTo>
                <a:cubicBezTo>
                  <a:pt x="238250" y="4736433"/>
                  <a:pt x="0" y="4498183"/>
                  <a:pt x="0" y="4204286"/>
                </a:cubicBezTo>
                <a:lnTo>
                  <a:pt x="0" y="532147"/>
                </a:lnTo>
                <a:cubicBezTo>
                  <a:pt x="0" y="238250"/>
                  <a:pt x="238250" y="0"/>
                  <a:pt x="532147" y="0"/>
                </a:cubicBezTo>
                <a:close/>
              </a:path>
            </a:pathLst>
          </a:custGeom>
          <a:solidFill>
            <a:schemeClr val="accent6"/>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0" name="Freeform 19"/>
          <p:cNvSpPr/>
          <p:nvPr/>
        </p:nvSpPr>
        <p:spPr>
          <a:xfrm>
            <a:off x="8209903" y="1260686"/>
            <a:ext cx="2859666" cy="4305848"/>
          </a:xfrm>
          <a:custGeom>
            <a:avLst/>
            <a:gdLst>
              <a:gd name="connsiteX0" fmla="*/ 734610 w 3145633"/>
              <a:gd name="connsiteY0" fmla="*/ 234617 h 4736433"/>
              <a:gd name="connsiteX1" fmla="*/ 305992 w 3145633"/>
              <a:gd name="connsiteY1" fmla="*/ 663235 h 4736433"/>
              <a:gd name="connsiteX2" fmla="*/ 305992 w 3145633"/>
              <a:gd name="connsiteY2" fmla="*/ 4073199 h 4736433"/>
              <a:gd name="connsiteX3" fmla="*/ 734610 w 3145633"/>
              <a:gd name="connsiteY3" fmla="*/ 4501817 h 4736433"/>
              <a:gd name="connsiteX4" fmla="*/ 2411024 w 3145633"/>
              <a:gd name="connsiteY4" fmla="*/ 4501817 h 4736433"/>
              <a:gd name="connsiteX5" fmla="*/ 2839642 w 3145633"/>
              <a:gd name="connsiteY5" fmla="*/ 4073199 h 4736433"/>
              <a:gd name="connsiteX6" fmla="*/ 2839642 w 3145633"/>
              <a:gd name="connsiteY6" fmla="*/ 663235 h 4736433"/>
              <a:gd name="connsiteX7" fmla="*/ 2411024 w 3145633"/>
              <a:gd name="connsiteY7" fmla="*/ 234617 h 4736433"/>
              <a:gd name="connsiteX8" fmla="*/ 532147 w 3145633"/>
              <a:gd name="connsiteY8" fmla="*/ 0 h 4736433"/>
              <a:gd name="connsiteX9" fmla="*/ 2613486 w 3145633"/>
              <a:gd name="connsiteY9" fmla="*/ 0 h 4736433"/>
              <a:gd name="connsiteX10" fmla="*/ 3145633 w 3145633"/>
              <a:gd name="connsiteY10" fmla="*/ 532147 h 4736433"/>
              <a:gd name="connsiteX11" fmla="*/ 3145633 w 3145633"/>
              <a:gd name="connsiteY11" fmla="*/ 4204286 h 4736433"/>
              <a:gd name="connsiteX12" fmla="*/ 2613486 w 3145633"/>
              <a:gd name="connsiteY12" fmla="*/ 4736433 h 4736433"/>
              <a:gd name="connsiteX13" fmla="*/ 532147 w 3145633"/>
              <a:gd name="connsiteY13" fmla="*/ 4736433 h 4736433"/>
              <a:gd name="connsiteX14" fmla="*/ 0 w 3145633"/>
              <a:gd name="connsiteY14" fmla="*/ 4204286 h 4736433"/>
              <a:gd name="connsiteX15" fmla="*/ 0 w 3145633"/>
              <a:gd name="connsiteY15" fmla="*/ 532147 h 4736433"/>
              <a:gd name="connsiteX16" fmla="*/ 532147 w 3145633"/>
              <a:gd name="connsiteY16" fmla="*/ 0 h 473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45633" h="4736433">
                <a:moveTo>
                  <a:pt x="734610" y="234617"/>
                </a:moveTo>
                <a:cubicBezTo>
                  <a:pt x="497891" y="234617"/>
                  <a:pt x="305992" y="426516"/>
                  <a:pt x="305992" y="663235"/>
                </a:cubicBezTo>
                <a:lnTo>
                  <a:pt x="305992" y="4073199"/>
                </a:lnTo>
                <a:cubicBezTo>
                  <a:pt x="305992" y="4309918"/>
                  <a:pt x="497891" y="4501817"/>
                  <a:pt x="734610" y="4501817"/>
                </a:cubicBezTo>
                <a:lnTo>
                  <a:pt x="2411024" y="4501817"/>
                </a:lnTo>
                <a:cubicBezTo>
                  <a:pt x="2647743" y="4501817"/>
                  <a:pt x="2839642" y="4309918"/>
                  <a:pt x="2839642" y="4073199"/>
                </a:cubicBezTo>
                <a:lnTo>
                  <a:pt x="2839642" y="663235"/>
                </a:lnTo>
                <a:cubicBezTo>
                  <a:pt x="2839642" y="426516"/>
                  <a:pt x="2647743" y="234617"/>
                  <a:pt x="2411024" y="234617"/>
                </a:cubicBezTo>
                <a:close/>
                <a:moveTo>
                  <a:pt x="532147" y="0"/>
                </a:moveTo>
                <a:lnTo>
                  <a:pt x="2613486" y="0"/>
                </a:lnTo>
                <a:cubicBezTo>
                  <a:pt x="2907383" y="0"/>
                  <a:pt x="3145633" y="238250"/>
                  <a:pt x="3145633" y="532147"/>
                </a:cubicBezTo>
                <a:lnTo>
                  <a:pt x="3145633" y="4204286"/>
                </a:lnTo>
                <a:cubicBezTo>
                  <a:pt x="3145633" y="4498183"/>
                  <a:pt x="2907383" y="4736433"/>
                  <a:pt x="2613486" y="4736433"/>
                </a:cubicBezTo>
                <a:lnTo>
                  <a:pt x="532147" y="4736433"/>
                </a:lnTo>
                <a:cubicBezTo>
                  <a:pt x="238250" y="4736433"/>
                  <a:pt x="0" y="4498183"/>
                  <a:pt x="0" y="4204286"/>
                </a:cubicBezTo>
                <a:lnTo>
                  <a:pt x="0" y="532147"/>
                </a:lnTo>
                <a:cubicBezTo>
                  <a:pt x="0" y="238250"/>
                  <a:pt x="238250" y="0"/>
                  <a:pt x="532147" y="0"/>
                </a:cubicBezTo>
                <a:close/>
              </a:path>
            </a:pathLst>
          </a:custGeom>
          <a:solidFill>
            <a:schemeClr val="accent2"/>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pic>
        <p:nvPicPr>
          <p:cNvPr id="17" name="Picture 16"/>
          <p:cNvPicPr>
            <a:picLocks noChangeAspect="1"/>
          </p:cNvPicPr>
          <p:nvPr/>
        </p:nvPicPr>
        <p:blipFill rotWithShape="1">
          <a:blip r:embed="rId3" cstate="print">
            <a:extLst>
              <a:ext uri="{28A0092B-C50C-407E-A947-70E740481C1C}">
                <a14:useLocalDpi xmlns:a14="http://schemas.microsoft.com/office/drawing/2010/main" val="0"/>
              </a:ext>
            </a:extLst>
          </a:blip>
          <a:srcRect r="28804"/>
          <a:stretch/>
        </p:blipFill>
        <p:spPr>
          <a:xfrm>
            <a:off x="1225686" y="3200257"/>
            <a:ext cx="2305454" cy="1514874"/>
          </a:xfrm>
          <a:prstGeom prst="rect">
            <a:avLst/>
          </a:prstGeom>
        </p:spPr>
      </p:pic>
      <p:pic>
        <p:nvPicPr>
          <p:cNvPr id="23" name="Picture 22"/>
          <p:cNvPicPr>
            <a:picLocks noChangeAspect="1"/>
          </p:cNvPicPr>
          <p:nvPr/>
        </p:nvPicPr>
        <p:blipFill rotWithShape="1">
          <a:blip r:embed="rId4" cstate="print">
            <a:extLst>
              <a:ext uri="{28A0092B-C50C-407E-A947-70E740481C1C}">
                <a14:useLocalDpi xmlns:a14="http://schemas.microsoft.com/office/drawing/2010/main" val="0"/>
              </a:ext>
            </a:extLst>
          </a:blip>
          <a:srcRect l="85944"/>
          <a:stretch/>
        </p:blipFill>
        <p:spPr>
          <a:xfrm>
            <a:off x="1874430" y="1342802"/>
            <a:ext cx="769735" cy="2420221"/>
          </a:xfrm>
          <a:prstGeom prst="rect">
            <a:avLst/>
          </a:prstGeom>
        </p:spPr>
      </p:pic>
      <p:pic>
        <p:nvPicPr>
          <p:cNvPr id="26" name="Pictur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22505" y="2715704"/>
            <a:ext cx="2188678" cy="2094638"/>
          </a:xfrm>
          <a:prstGeom prst="rect">
            <a:avLst/>
          </a:prstGeom>
        </p:spPr>
      </p:pic>
      <p:sp>
        <p:nvSpPr>
          <p:cNvPr id="2" name="Rounded Rectangle 1"/>
          <p:cNvSpPr/>
          <p:nvPr/>
        </p:nvSpPr>
        <p:spPr>
          <a:xfrm>
            <a:off x="907670" y="5586046"/>
            <a:ext cx="2859666" cy="722982"/>
          </a:xfrm>
          <a:prstGeom prst="roundRect">
            <a:avLst/>
          </a:prstGeom>
          <a:noFill/>
          <a:ln w="127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Regular Stream of Income for Senior Citizen post their Retirement</a:t>
            </a:r>
            <a:endParaRPr lang="en-IN" sz="1400" dirty="0">
              <a:solidFill>
                <a:schemeClr val="tx1"/>
              </a:solidFill>
              <a:latin typeface="Arial" panose="020B0604020202020204" pitchFamily="34" charset="0"/>
              <a:cs typeface="Arial" panose="020B0604020202020204" pitchFamily="34" charset="0"/>
            </a:endParaRPr>
          </a:p>
        </p:txBody>
      </p:sp>
      <p:sp>
        <p:nvSpPr>
          <p:cNvPr id="35" name="Rounded Rectangle 34"/>
          <p:cNvSpPr/>
          <p:nvPr/>
        </p:nvSpPr>
        <p:spPr>
          <a:xfrm>
            <a:off x="8209903" y="5586046"/>
            <a:ext cx="2859666" cy="722982"/>
          </a:xfrm>
          <a:prstGeom prst="roundRect">
            <a:avLst/>
          </a:prstGeom>
          <a:noFill/>
          <a:ln w="127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Ensure Dependent is financially secured in case of an unfortunate event</a:t>
            </a:r>
            <a:endParaRPr lang="en-IN" sz="1400" dirty="0">
              <a:solidFill>
                <a:schemeClr val="tx1"/>
              </a:solidFill>
              <a:latin typeface="Arial" panose="020B0604020202020204" pitchFamily="34" charset="0"/>
              <a:cs typeface="Arial" panose="020B0604020202020204" pitchFamily="34" charset="0"/>
            </a:endParaRPr>
          </a:p>
        </p:txBody>
      </p:sp>
      <p:grpSp>
        <p:nvGrpSpPr>
          <p:cNvPr id="11" name="Group 10"/>
          <p:cNvGrpSpPr/>
          <p:nvPr/>
        </p:nvGrpSpPr>
        <p:grpSpPr>
          <a:xfrm>
            <a:off x="8690539" y="1679712"/>
            <a:ext cx="2007083" cy="3130630"/>
            <a:chOff x="8690539" y="1533940"/>
            <a:chExt cx="2007083" cy="3130630"/>
          </a:xfrm>
        </p:grpSpPr>
        <p:pic>
          <p:nvPicPr>
            <p:cNvPr id="36" name="Picture 35">
              <a:extLst>
                <a:ext uri="{FF2B5EF4-FFF2-40B4-BE49-F238E27FC236}">
                  <a16:creationId xmlns:a16="http://schemas.microsoft.com/office/drawing/2014/main" id="{000B2C40-417C-427B-A9E5-0FB0271137F0}"/>
                </a:ext>
              </a:extLst>
            </p:cNvPr>
            <p:cNvPicPr>
              <a:picLocks noChangeAspect="1"/>
            </p:cNvPicPr>
            <p:nvPr/>
          </p:nvPicPr>
          <p:blipFill rotWithShape="1">
            <a:blip r:embed="rId6"/>
            <a:srcRect l="60650"/>
            <a:stretch/>
          </p:blipFill>
          <p:spPr>
            <a:xfrm>
              <a:off x="9639736" y="2638424"/>
              <a:ext cx="927324" cy="2026146"/>
            </a:xfrm>
            <a:prstGeom prst="rect">
              <a:avLst/>
            </a:prstGeom>
          </p:spPr>
        </p:pic>
        <p:pic>
          <p:nvPicPr>
            <p:cNvPr id="37" name="Picture 36">
              <a:extLst>
                <a:ext uri="{FF2B5EF4-FFF2-40B4-BE49-F238E27FC236}">
                  <a16:creationId xmlns:a16="http://schemas.microsoft.com/office/drawing/2014/main" id="{519A94DA-AA19-4B64-84F7-45AAEF509C7F}"/>
                </a:ext>
              </a:extLst>
            </p:cNvPr>
            <p:cNvPicPr>
              <a:picLocks noChangeAspect="1"/>
            </p:cNvPicPr>
            <p:nvPr/>
          </p:nvPicPr>
          <p:blipFill>
            <a:blip r:embed="rId7"/>
            <a:stretch>
              <a:fillRect/>
            </a:stretch>
          </p:blipFill>
          <p:spPr>
            <a:xfrm>
              <a:off x="8690539" y="2447673"/>
              <a:ext cx="1067051" cy="2184082"/>
            </a:xfrm>
            <a:prstGeom prst="rect">
              <a:avLst/>
            </a:prstGeom>
          </p:spPr>
        </p:pic>
        <p:pic>
          <p:nvPicPr>
            <p:cNvPr id="38" name="Picture 37">
              <a:extLst>
                <a:ext uri="{FF2B5EF4-FFF2-40B4-BE49-F238E27FC236}">
                  <a16:creationId xmlns:a16="http://schemas.microsoft.com/office/drawing/2014/main" id="{45096C37-ECAD-4113-97B7-E71E0EDB51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757590" y="1533940"/>
              <a:ext cx="940032" cy="913733"/>
            </a:xfrm>
            <a:prstGeom prst="rect">
              <a:avLst/>
            </a:prstGeom>
          </p:spPr>
        </p:pic>
      </p:grpSp>
      <p:sp>
        <p:nvSpPr>
          <p:cNvPr id="39" name="Rounded Rectangle 38"/>
          <p:cNvSpPr/>
          <p:nvPr/>
        </p:nvSpPr>
        <p:spPr>
          <a:xfrm>
            <a:off x="4584243" y="5493058"/>
            <a:ext cx="2859666" cy="722982"/>
          </a:xfrm>
          <a:prstGeom prst="roundRect">
            <a:avLst/>
          </a:prstGeom>
          <a:noFill/>
          <a:ln w="12700">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Guaranteed *Life long Income for self and Spouse</a:t>
            </a:r>
            <a:endParaRPr lang="en-IN" sz="1400" dirty="0">
              <a:solidFill>
                <a:schemeClr val="tx1"/>
              </a:solidFill>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06AB92FD-AE3B-36C8-4090-349840905941}"/>
              </a:ext>
            </a:extLst>
          </p:cNvPr>
          <p:cNvSpPr>
            <a:spLocks noGrp="1"/>
          </p:cNvSpPr>
          <p:nvPr>
            <p:ph type="ctrTitle"/>
          </p:nvPr>
        </p:nvSpPr>
        <p:spPr/>
        <p:txBody>
          <a:bodyPr/>
          <a:lstStyle/>
          <a:p>
            <a:r>
              <a:rPr lang="en-IN" sz="2800" b="1" dirty="0">
                <a:latin typeface="+mj-lt"/>
              </a:rPr>
              <a:t>SUD Life Solution</a:t>
            </a:r>
          </a:p>
        </p:txBody>
      </p:sp>
      <p:sp>
        <p:nvSpPr>
          <p:cNvPr id="4" name="TextBox 3">
            <a:extLst>
              <a:ext uri="{FF2B5EF4-FFF2-40B4-BE49-F238E27FC236}">
                <a16:creationId xmlns:a16="http://schemas.microsoft.com/office/drawing/2014/main" id="{554EA885-805D-5235-AF3D-C9A7DBFC010F}"/>
              </a:ext>
            </a:extLst>
          </p:cNvPr>
          <p:cNvSpPr txBox="1"/>
          <p:nvPr/>
        </p:nvSpPr>
        <p:spPr>
          <a:xfrm>
            <a:off x="4795918" y="6063168"/>
            <a:ext cx="2600164" cy="261610"/>
          </a:xfrm>
          <a:prstGeom prst="rect">
            <a:avLst/>
          </a:prstGeom>
          <a:noFill/>
        </p:spPr>
        <p:txBody>
          <a:bodyPr wrap="square">
            <a:spAutoFit/>
          </a:bodyPr>
          <a:lstStyle/>
          <a:p>
            <a:pPr algn="ctr"/>
            <a:r>
              <a:rPr lang="en-US" sz="1100" dirty="0">
                <a:latin typeface="+mj-lt"/>
                <a:cs typeface="Arial" panose="020B0604020202020204" pitchFamily="34" charset="0"/>
              </a:rPr>
              <a:t>*Subject to the policy option chosen</a:t>
            </a:r>
            <a:endParaRPr lang="en-IN" sz="1100" dirty="0"/>
          </a:p>
        </p:txBody>
      </p:sp>
    </p:spTree>
    <p:extLst>
      <p:ext uri="{BB962C8B-B14F-4D97-AF65-F5344CB8AC3E}">
        <p14:creationId xmlns:p14="http://schemas.microsoft.com/office/powerpoint/2010/main" val="2856180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par>
                          <p:cTn id="13" fill="hold">
                            <p:stCondLst>
                              <p:cond delay="500"/>
                            </p:stCondLst>
                            <p:childTnLst>
                              <p:par>
                                <p:cTn id="14" presetID="47" presetClass="entr" presetSubtype="0" fill="hold" nodeType="after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1" presetClass="entr" presetSubtype="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6"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barn(inHorizontal)">
                                      <p:cBhvr>
                                        <p:cTn id="26" dur="500"/>
                                        <p:tgtEl>
                                          <p:spTgt spid="19"/>
                                        </p:tgtEl>
                                      </p:cBhvr>
                                    </p:animEffec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childTnLst>
                          </p:cTn>
                        </p:par>
                        <p:par>
                          <p:cTn id="31" fill="hold">
                            <p:stCondLst>
                              <p:cond delay="1000"/>
                            </p:stCondLst>
                            <p:childTnLst>
                              <p:par>
                                <p:cTn id="32" presetID="1" presetClass="entr" presetSubtype="0" fill="hold" grpId="0" nodeType="afterEffect">
                                  <p:stCondLst>
                                    <p:cond delay="0"/>
                                  </p:stCondLst>
                                  <p:childTnLst>
                                    <p:set>
                                      <p:cBhvr>
                                        <p:cTn id="33" dur="1" fill="hold">
                                          <p:stCondLst>
                                            <p:cond delay="0"/>
                                          </p:stCondLst>
                                        </p:cTn>
                                        <p:tgtEl>
                                          <p:spTgt spid="3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6" presetClass="entr" presetSubtype="26" fill="hold" grpId="0" nodeType="clickEffect">
                                  <p:stCondLst>
                                    <p:cond delay="0"/>
                                  </p:stCondLst>
                                  <p:childTnLst>
                                    <p:set>
                                      <p:cBhvr>
                                        <p:cTn id="37" dur="1" fill="hold">
                                          <p:stCondLst>
                                            <p:cond delay="0"/>
                                          </p:stCondLst>
                                        </p:cTn>
                                        <p:tgtEl>
                                          <p:spTgt spid="20"/>
                                        </p:tgtEl>
                                        <p:attrNameLst>
                                          <p:attrName>style.visibility</p:attrName>
                                        </p:attrNameLst>
                                      </p:cBhvr>
                                      <p:to>
                                        <p:strVal val="visible"/>
                                      </p:to>
                                    </p:set>
                                    <p:animEffect transition="in" filter="barn(inHorizontal)">
                                      <p:cBhvr>
                                        <p:cTn id="38" dur="500"/>
                                        <p:tgtEl>
                                          <p:spTgt spid="20"/>
                                        </p:tgtEl>
                                      </p:cBhvr>
                                    </p:animEffect>
                                  </p:childTnLst>
                                </p:cTn>
                              </p:par>
                            </p:childTnLst>
                          </p:cTn>
                        </p:par>
                        <p:par>
                          <p:cTn id="39" fill="hold">
                            <p:stCondLst>
                              <p:cond delay="500"/>
                            </p:stCondLst>
                            <p:childTnLst>
                              <p:par>
                                <p:cTn id="40" presetID="1" presetClass="entr" presetSubtype="0" fill="hold" grpId="0" nodeType="afterEffect">
                                  <p:stCondLst>
                                    <p:cond delay="0"/>
                                  </p:stCondLst>
                                  <p:childTnLst>
                                    <p:set>
                                      <p:cBhvr>
                                        <p:cTn id="41" dur="1" fill="hold">
                                          <p:stCondLst>
                                            <p:cond delay="0"/>
                                          </p:stCondLst>
                                        </p:cTn>
                                        <p:tgtEl>
                                          <p:spTgt spid="35"/>
                                        </p:tgtEl>
                                        <p:attrNameLst>
                                          <p:attrName>style.visibility</p:attrName>
                                        </p:attrNameLst>
                                      </p:cBhvr>
                                      <p:to>
                                        <p:strVal val="visible"/>
                                      </p:to>
                                    </p:set>
                                  </p:childTnLst>
                                </p:cTn>
                              </p:par>
                            </p:childTnLst>
                          </p:cTn>
                        </p:par>
                        <p:par>
                          <p:cTn id="42" fill="hold">
                            <p:stCondLst>
                              <p:cond delay="500"/>
                            </p:stCondLst>
                            <p:childTnLst>
                              <p:par>
                                <p:cTn id="43" presetID="10" presetClass="entr" presetSubtype="0" fill="hold"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 grpId="0" animBg="1"/>
      <p:bldP spid="35" grpId="0" animBg="1"/>
      <p:bldP spid="3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rotWithShape="1">
          <a:blip r:embed="rId3" cstate="print">
            <a:extLst>
              <a:ext uri="{28A0092B-C50C-407E-A947-70E740481C1C}">
                <a14:useLocalDpi xmlns:a14="http://schemas.microsoft.com/office/drawing/2010/main" val="0"/>
              </a:ext>
            </a:extLst>
          </a:blip>
          <a:srcRect t="73477"/>
          <a:stretch/>
        </p:blipFill>
        <p:spPr>
          <a:xfrm>
            <a:off x="4496475" y="3379831"/>
            <a:ext cx="2602800" cy="602238"/>
          </a:xfrm>
          <a:prstGeom prst="rect">
            <a:avLst/>
          </a:prstGeom>
        </p:spPr>
      </p:pic>
      <p:sp>
        <p:nvSpPr>
          <p:cNvPr id="2" name="Rectangle 1">
            <a:extLst>
              <a:ext uri="{FF2B5EF4-FFF2-40B4-BE49-F238E27FC236}">
                <a16:creationId xmlns:a16="http://schemas.microsoft.com/office/drawing/2014/main" id="{EF7FECEF-3DEB-5784-86FD-28C8C0B1643E}"/>
              </a:ext>
            </a:extLst>
          </p:cNvPr>
          <p:cNvSpPr/>
          <p:nvPr/>
        </p:nvSpPr>
        <p:spPr>
          <a:xfrm>
            <a:off x="9515061" y="6400800"/>
            <a:ext cx="2570922" cy="35780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descr="A black background with red and blue text&#10;&#10;Description automatically generated">
            <a:extLst>
              <a:ext uri="{FF2B5EF4-FFF2-40B4-BE49-F238E27FC236}">
                <a16:creationId xmlns:a16="http://schemas.microsoft.com/office/drawing/2014/main" id="{35F1A966-921B-5A69-D1E5-D16691BC41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2156" y="2042040"/>
            <a:ext cx="9327688" cy="2773920"/>
          </a:xfrm>
          <a:prstGeom prst="rect">
            <a:avLst/>
          </a:prstGeom>
        </p:spPr>
      </p:pic>
    </p:spTree>
    <p:extLst>
      <p:ext uri="{BB962C8B-B14F-4D97-AF65-F5344CB8AC3E}">
        <p14:creationId xmlns:p14="http://schemas.microsoft.com/office/powerpoint/2010/main" val="3293257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p:cNvSpPr>
            <a:spLocks noGrp="1"/>
          </p:cNvSpPr>
          <p:nvPr>
            <p:ph type="ctrTitle"/>
          </p:nvPr>
        </p:nvSpPr>
        <p:spPr>
          <a:xfrm>
            <a:off x="480000" y="120000"/>
            <a:ext cx="8678179" cy="960000"/>
          </a:xfrm>
        </p:spPr>
        <p:txBody>
          <a:bodyPr/>
          <a:lstStyle/>
          <a:p>
            <a:r>
              <a:rPr lang="en-US" sz="2800" b="1" dirty="0">
                <a:latin typeface="+mj-lt"/>
              </a:rPr>
              <a:t>Features</a:t>
            </a:r>
          </a:p>
        </p:txBody>
      </p:sp>
      <p:sp>
        <p:nvSpPr>
          <p:cNvPr id="39" name="Rectangle 38"/>
          <p:cNvSpPr/>
          <p:nvPr/>
        </p:nvSpPr>
        <p:spPr>
          <a:xfrm>
            <a:off x="8962677" y="1310797"/>
            <a:ext cx="2141032" cy="1351200"/>
          </a:xfrm>
          <a:prstGeom prst="rect">
            <a:avLst/>
          </a:prstGeom>
          <a:solidFill>
            <a:srgbClr val="FFFFFF"/>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0" name="Rounded Rectangle 39"/>
          <p:cNvSpPr/>
          <p:nvPr/>
        </p:nvSpPr>
        <p:spPr>
          <a:xfrm>
            <a:off x="8204393" y="2577140"/>
            <a:ext cx="3657600" cy="1097280"/>
          </a:xfrm>
          <a:prstGeom prst="roundRect">
            <a:avLst>
              <a:gd name="adj" fmla="val 0"/>
            </a:avLst>
          </a:prstGeom>
          <a:solidFill>
            <a:srgbClr val="2474B9"/>
          </a:solidFill>
          <a:ln>
            <a:solidFill>
              <a:srgbClr val="2474B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mj-lt"/>
                <a:cs typeface="Arial" panose="020B0604020202020204" pitchFamily="34" charset="0"/>
              </a:rPr>
              <a:t>Based on the source of income  3 plan options are available:</a:t>
            </a:r>
          </a:p>
          <a:p>
            <a:pPr algn="ctr"/>
            <a:endParaRPr lang="en-US" sz="1200" dirty="0">
              <a:solidFill>
                <a:schemeClr val="bg1"/>
              </a:solidFill>
              <a:latin typeface="+mj-lt"/>
              <a:cs typeface="Arial" panose="020B0604020202020204" pitchFamily="34" charset="0"/>
            </a:endParaRPr>
          </a:p>
          <a:p>
            <a:pPr algn="ctr"/>
            <a:r>
              <a:rPr lang="en-US" sz="1200" dirty="0">
                <a:solidFill>
                  <a:schemeClr val="bg1"/>
                </a:solidFill>
                <a:latin typeface="+mj-lt"/>
                <a:cs typeface="Arial" panose="020B0604020202020204" pitchFamily="34" charset="0"/>
              </a:rPr>
              <a:t>Namely Plan Option A, Plan Option B and Plan Option C. </a:t>
            </a:r>
          </a:p>
        </p:txBody>
      </p:sp>
      <p:sp>
        <p:nvSpPr>
          <p:cNvPr id="44" name="Rectangle 43"/>
          <p:cNvSpPr/>
          <p:nvPr/>
        </p:nvSpPr>
        <p:spPr>
          <a:xfrm>
            <a:off x="1078743" y="1336908"/>
            <a:ext cx="2167141" cy="1422603"/>
          </a:xfrm>
          <a:prstGeom prst="rect">
            <a:avLst/>
          </a:prstGeom>
          <a:solidFill>
            <a:srgbClr val="FFFFFF"/>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5" name="Rounded Rectangle 44"/>
          <p:cNvSpPr/>
          <p:nvPr/>
        </p:nvSpPr>
        <p:spPr>
          <a:xfrm>
            <a:off x="333513" y="2577140"/>
            <a:ext cx="3657600" cy="1097280"/>
          </a:xfrm>
          <a:prstGeom prst="roundRect">
            <a:avLst>
              <a:gd name="adj" fmla="val 0"/>
            </a:avLst>
          </a:prstGeom>
          <a:solidFill>
            <a:srgbClr val="2474B9"/>
          </a:solidFill>
          <a:ln>
            <a:solidFill>
              <a:srgbClr val="2474B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mj-lt"/>
                <a:cs typeface="Arial" panose="020B0604020202020204" pitchFamily="34" charset="0"/>
              </a:rPr>
              <a:t>Guaranteed *lifelong income for self &amp; spouse </a:t>
            </a:r>
          </a:p>
          <a:p>
            <a:endParaRPr lang="en-US" sz="1200" dirty="0">
              <a:solidFill>
                <a:schemeClr val="bg1"/>
              </a:solidFill>
              <a:latin typeface="+mj-lt"/>
              <a:cs typeface="Arial" panose="020B0604020202020204" pitchFamily="34" charset="0"/>
            </a:endParaRPr>
          </a:p>
          <a:p>
            <a:r>
              <a:rPr lang="en-US" sz="1200" dirty="0">
                <a:solidFill>
                  <a:schemeClr val="bg1"/>
                </a:solidFill>
                <a:latin typeface="+mj-lt"/>
                <a:cs typeface="Arial" panose="020B0604020202020204" pitchFamily="34" charset="0"/>
              </a:rPr>
              <a:t>*Subject to the policy option chosen</a:t>
            </a:r>
          </a:p>
        </p:txBody>
      </p:sp>
      <p:sp>
        <p:nvSpPr>
          <p:cNvPr id="47" name="Rectangle 46"/>
          <p:cNvSpPr/>
          <p:nvPr/>
        </p:nvSpPr>
        <p:spPr>
          <a:xfrm>
            <a:off x="5007657" y="1317324"/>
            <a:ext cx="2180196" cy="1351200"/>
          </a:xfrm>
          <a:prstGeom prst="rect">
            <a:avLst/>
          </a:prstGeom>
          <a:solidFill>
            <a:srgbClr val="FFFFFF"/>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9" name="Rounded Rectangle 48"/>
          <p:cNvSpPr/>
          <p:nvPr/>
        </p:nvSpPr>
        <p:spPr>
          <a:xfrm>
            <a:off x="4268953" y="2577140"/>
            <a:ext cx="3657600" cy="1097280"/>
          </a:xfrm>
          <a:prstGeom prst="roundRect">
            <a:avLst>
              <a:gd name="adj" fmla="val 0"/>
            </a:avLst>
          </a:prstGeom>
          <a:solidFill>
            <a:srgbClr val="2474B9"/>
          </a:solidFill>
          <a:ln>
            <a:solidFill>
              <a:srgbClr val="2474B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mj-lt"/>
                <a:cs typeface="Arial" panose="020B0604020202020204" pitchFamily="34" charset="0"/>
              </a:rPr>
              <a:t>Pay *Single Premium and receive income instantly</a:t>
            </a:r>
          </a:p>
          <a:p>
            <a:endParaRPr lang="en-US" sz="1200" dirty="0">
              <a:solidFill>
                <a:schemeClr val="bg1"/>
              </a:solidFill>
              <a:latin typeface="+mj-lt"/>
              <a:cs typeface="Arial" panose="020B0604020202020204" pitchFamily="34" charset="0"/>
            </a:endParaRPr>
          </a:p>
          <a:p>
            <a:r>
              <a:rPr lang="en-US" sz="1200" dirty="0">
                <a:solidFill>
                  <a:schemeClr val="bg1"/>
                </a:solidFill>
                <a:latin typeface="+mj-lt"/>
                <a:cs typeface="Arial" panose="020B0604020202020204" pitchFamily="34" charset="0"/>
              </a:rPr>
              <a:t>*Subject to the policy option chosen</a:t>
            </a:r>
          </a:p>
        </p:txBody>
      </p:sp>
      <p:sp>
        <p:nvSpPr>
          <p:cNvPr id="53" name="Rectangle 52"/>
          <p:cNvSpPr/>
          <p:nvPr/>
        </p:nvSpPr>
        <p:spPr>
          <a:xfrm>
            <a:off x="5007655" y="3843482"/>
            <a:ext cx="2180197" cy="1351199"/>
          </a:xfrm>
          <a:prstGeom prst="rect">
            <a:avLst/>
          </a:prstGeom>
          <a:solidFill>
            <a:srgbClr val="FFFFFF"/>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4" name="Rounded Rectangle 53"/>
          <p:cNvSpPr/>
          <p:nvPr/>
        </p:nvSpPr>
        <p:spPr>
          <a:xfrm>
            <a:off x="4268953" y="5122877"/>
            <a:ext cx="3657600" cy="1097280"/>
          </a:xfrm>
          <a:prstGeom prst="roundRect">
            <a:avLst>
              <a:gd name="adj" fmla="val 0"/>
            </a:avLst>
          </a:prstGeom>
          <a:solidFill>
            <a:srgbClr val="2474B9"/>
          </a:solidFill>
          <a:ln>
            <a:solidFill>
              <a:srgbClr val="2474B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latin typeface="+mj-lt"/>
                <a:cs typeface="Arial" panose="020B0604020202020204" pitchFamily="34" charset="0"/>
              </a:rPr>
              <a:t>Survival Benefit: </a:t>
            </a:r>
            <a:r>
              <a:rPr lang="en-US" sz="1200" dirty="0">
                <a:latin typeface="+mj-lt"/>
                <a:cs typeface="Arial" panose="020B0604020202020204" pitchFamily="34" charset="0"/>
              </a:rPr>
              <a:t>Annuity will be paid as per the option chosen by annuitant as long as the annuitant(s) is/are alive or till the end of the certain period.</a:t>
            </a:r>
          </a:p>
        </p:txBody>
      </p:sp>
      <p:sp>
        <p:nvSpPr>
          <p:cNvPr id="58" name="Rectangle 57"/>
          <p:cNvSpPr/>
          <p:nvPr/>
        </p:nvSpPr>
        <p:spPr>
          <a:xfrm>
            <a:off x="8962677" y="3836953"/>
            <a:ext cx="2141032" cy="1351200"/>
          </a:xfrm>
          <a:prstGeom prst="rect">
            <a:avLst/>
          </a:prstGeom>
          <a:solidFill>
            <a:srgbClr val="FFFFFF"/>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59" name="Rounded Rectangle 58"/>
          <p:cNvSpPr/>
          <p:nvPr/>
        </p:nvSpPr>
        <p:spPr>
          <a:xfrm>
            <a:off x="8204393" y="5122877"/>
            <a:ext cx="3657600" cy="1097280"/>
          </a:xfrm>
          <a:prstGeom prst="roundRect">
            <a:avLst>
              <a:gd name="adj" fmla="val 0"/>
            </a:avLst>
          </a:prstGeom>
          <a:solidFill>
            <a:srgbClr val="2474B9"/>
          </a:solidFill>
          <a:ln>
            <a:solidFill>
              <a:srgbClr val="2474B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bg1"/>
                </a:solidFill>
                <a:latin typeface="+mj-lt"/>
                <a:cs typeface="Arial" panose="020B0604020202020204" pitchFamily="34" charset="0"/>
              </a:rPr>
              <a:t>Death benefit </a:t>
            </a:r>
            <a:r>
              <a:rPr lang="en-US" sz="1200" dirty="0">
                <a:solidFill>
                  <a:schemeClr val="bg1"/>
                </a:solidFill>
                <a:latin typeface="+mj-lt"/>
                <a:cs typeface="Arial" panose="020B0604020202020204" pitchFamily="34" charset="0"/>
              </a:rPr>
              <a:t>will be payable immediately to the beneficiary depending on the Annuity Option chosen.</a:t>
            </a:r>
          </a:p>
        </p:txBody>
      </p:sp>
      <p:sp>
        <p:nvSpPr>
          <p:cNvPr id="63" name="Rectangle 62"/>
          <p:cNvSpPr/>
          <p:nvPr/>
        </p:nvSpPr>
        <p:spPr>
          <a:xfrm>
            <a:off x="1078743" y="3856538"/>
            <a:ext cx="2167141" cy="1490388"/>
          </a:xfrm>
          <a:prstGeom prst="rect">
            <a:avLst/>
          </a:prstGeom>
          <a:solidFill>
            <a:srgbClr val="FFFFFF"/>
          </a:solidFill>
          <a:ln w="28575">
            <a:solidFill>
              <a:srgbClr val="2474B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ln>
                <a:solidFill>
                  <a:sysClr val="windowText" lastClr="000000"/>
                </a:solidFill>
              </a:ln>
            </a:endParaRPr>
          </a:p>
        </p:txBody>
      </p:sp>
      <p:sp>
        <p:nvSpPr>
          <p:cNvPr id="64" name="Rounded Rectangle 63"/>
          <p:cNvSpPr/>
          <p:nvPr/>
        </p:nvSpPr>
        <p:spPr>
          <a:xfrm>
            <a:off x="333513" y="5029323"/>
            <a:ext cx="3657600" cy="1190835"/>
          </a:xfrm>
          <a:prstGeom prst="roundRect">
            <a:avLst>
              <a:gd name="adj" fmla="val 0"/>
            </a:avLst>
          </a:prstGeom>
          <a:solidFill>
            <a:srgbClr val="2474B9"/>
          </a:solidFill>
          <a:ln>
            <a:solidFill>
              <a:srgbClr val="2474B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solidFill>
                  <a:schemeClr val="bg1"/>
                </a:solidFill>
                <a:latin typeface="+mj-lt"/>
                <a:cs typeface="Arial" panose="020B0604020202020204" pitchFamily="34" charset="0"/>
              </a:rPr>
              <a:t>There are various Annuity Options available under each of the Plan Option A,B &amp; C</a:t>
            </a:r>
          </a:p>
          <a:p>
            <a:pPr marL="228594" indent="-228594">
              <a:buFont typeface="Arial" panose="020B0604020202020204" pitchFamily="34" charset="0"/>
              <a:buChar char="•"/>
            </a:pPr>
            <a:r>
              <a:rPr lang="en-US" sz="1200" dirty="0">
                <a:solidFill>
                  <a:schemeClr val="bg1"/>
                </a:solidFill>
                <a:latin typeface="+mj-lt"/>
                <a:cs typeface="Arial" panose="020B0604020202020204" pitchFamily="34" charset="0"/>
              </a:rPr>
              <a:t>Plan A: </a:t>
            </a:r>
            <a:r>
              <a:rPr lang="en-IN" sz="1200" dirty="0">
                <a:latin typeface="+mj-lt"/>
              </a:rPr>
              <a:t>All 9 options are allowed</a:t>
            </a:r>
            <a:endParaRPr lang="en-US" sz="1200" dirty="0">
              <a:latin typeface="+mj-lt"/>
              <a:ea typeface="Calibri" panose="020F0502020204030204" pitchFamily="34" charset="0"/>
              <a:cs typeface="Times New Roman" panose="02020603050405020304" pitchFamily="18" charset="0"/>
            </a:endParaRPr>
          </a:p>
          <a:p>
            <a:pPr marL="228594" indent="-228594">
              <a:buFont typeface="Arial" panose="020B0604020202020204" pitchFamily="34" charset="0"/>
              <a:buChar char="•"/>
            </a:pPr>
            <a:r>
              <a:rPr lang="en-US" sz="1200" dirty="0">
                <a:solidFill>
                  <a:schemeClr val="bg1"/>
                </a:solidFill>
                <a:latin typeface="+mj-lt"/>
                <a:cs typeface="Arial" panose="020B0604020202020204" pitchFamily="34" charset="0"/>
              </a:rPr>
              <a:t>Plan B: </a:t>
            </a:r>
            <a:r>
              <a:rPr lang="en-IN" sz="1200" dirty="0">
                <a:latin typeface="+mj-lt"/>
              </a:rPr>
              <a:t>Option 2 &amp; 6 are allowed</a:t>
            </a:r>
          </a:p>
          <a:p>
            <a:pPr marL="228594" indent="-228594">
              <a:buFont typeface="Arial" panose="020B0604020202020204" pitchFamily="34" charset="0"/>
              <a:buChar char="•"/>
            </a:pPr>
            <a:r>
              <a:rPr lang="en-IN" sz="1200" dirty="0">
                <a:latin typeface="+mj-lt"/>
                <a:ea typeface="Calibri" panose="020F0502020204030204" pitchFamily="34" charset="0"/>
                <a:cs typeface="Times New Roman" panose="02020603050405020304" pitchFamily="18" charset="0"/>
              </a:rPr>
              <a:t>Plan C: </a:t>
            </a:r>
            <a:r>
              <a:rPr lang="en-IN" sz="1200" dirty="0">
                <a:latin typeface="+mj-lt"/>
              </a:rPr>
              <a:t>Option 6 by default. If no spouse then option 2 is allowed</a:t>
            </a:r>
            <a:endParaRPr lang="en-US" sz="1200" dirty="0">
              <a:latin typeface="+mj-lt"/>
              <a:ea typeface="Calibri" panose="020F0502020204030204" pitchFamily="34" charset="0"/>
              <a:cs typeface="Times New Roman" panose="02020603050405020304" pitchFamily="18" charset="0"/>
            </a:endParaRPr>
          </a:p>
        </p:txBody>
      </p:sp>
      <p:pic>
        <p:nvPicPr>
          <p:cNvPr id="33" name="Picture 32">
            <a:extLst>
              <a:ext uri="{FF2B5EF4-FFF2-40B4-BE49-F238E27FC236}">
                <a16:creationId xmlns:a16="http://schemas.microsoft.com/office/drawing/2014/main" id="{1B205BC2-528E-441A-A638-C0362AB9D8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64326" y="1410530"/>
            <a:ext cx="1195977" cy="1144589"/>
          </a:xfrm>
          <a:prstGeom prst="rect">
            <a:avLst/>
          </a:prstGeom>
        </p:spPr>
      </p:pic>
      <p:pic>
        <p:nvPicPr>
          <p:cNvPr id="34" name="Picture 33">
            <a:extLst>
              <a:ext uri="{FF2B5EF4-FFF2-40B4-BE49-F238E27FC236}">
                <a16:creationId xmlns:a16="http://schemas.microsoft.com/office/drawing/2014/main" id="{C886C0DD-593B-49EA-BFD6-8A25E82914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48894" y="1449899"/>
            <a:ext cx="1097721" cy="1072996"/>
          </a:xfrm>
          <a:prstGeom prst="rect">
            <a:avLst/>
          </a:prstGeom>
        </p:spPr>
      </p:pic>
      <p:pic>
        <p:nvPicPr>
          <p:cNvPr id="35" name="Picture 34">
            <a:extLst>
              <a:ext uri="{FF2B5EF4-FFF2-40B4-BE49-F238E27FC236}">
                <a16:creationId xmlns:a16="http://schemas.microsoft.com/office/drawing/2014/main" id="{5913F808-5556-4C51-9DDF-ECA60A0926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47213" y="1367619"/>
            <a:ext cx="1171964" cy="1171964"/>
          </a:xfrm>
          <a:prstGeom prst="rect">
            <a:avLst/>
          </a:prstGeom>
        </p:spPr>
      </p:pic>
      <p:pic>
        <p:nvPicPr>
          <p:cNvPr id="66" name="Picture 65">
            <a:extLst>
              <a:ext uri="{FF2B5EF4-FFF2-40B4-BE49-F238E27FC236}">
                <a16:creationId xmlns:a16="http://schemas.microsoft.com/office/drawing/2014/main" id="{E85FF9C7-8F06-4B04-B084-84D5D8FEC2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62023" y="3992164"/>
            <a:ext cx="1600581" cy="967432"/>
          </a:xfrm>
          <a:prstGeom prst="rect">
            <a:avLst/>
          </a:prstGeom>
        </p:spPr>
      </p:pic>
      <p:pic>
        <p:nvPicPr>
          <p:cNvPr id="70" name="Picture 69">
            <a:extLst>
              <a:ext uri="{FF2B5EF4-FFF2-40B4-BE49-F238E27FC236}">
                <a16:creationId xmlns:a16="http://schemas.microsoft.com/office/drawing/2014/main" id="{B0F406C9-5417-4D8C-B698-CDFA45A46C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77461" y="3935718"/>
            <a:ext cx="1040588" cy="1093605"/>
          </a:xfrm>
          <a:prstGeom prst="rect">
            <a:avLst/>
          </a:prstGeom>
        </p:spPr>
      </p:pic>
      <p:pic>
        <p:nvPicPr>
          <p:cNvPr id="71" name="Picture 70">
            <a:extLst>
              <a:ext uri="{FF2B5EF4-FFF2-40B4-BE49-F238E27FC236}">
                <a16:creationId xmlns:a16="http://schemas.microsoft.com/office/drawing/2014/main" id="{30923384-85FC-483A-8A35-4C002B37B71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37603" y="3948983"/>
            <a:ext cx="1191181" cy="10803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44563" y="2330607"/>
            <a:ext cx="7170359" cy="853104"/>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ln w="0"/>
                <a:solidFill>
                  <a:schemeClr val="tx1"/>
                </a:solidFill>
                <a:latin typeface="Arial" panose="020B0604020202020204" pitchFamily="34" charset="0"/>
                <a:cs typeface="Arial" panose="020B0604020202020204" pitchFamily="34" charset="0"/>
                <a:sym typeface="Arial"/>
              </a:rPr>
              <a:t>Plan Option A </a:t>
            </a:r>
            <a:r>
              <a:rPr lang="en-US" sz="1600" dirty="0">
                <a:ln w="0"/>
                <a:solidFill>
                  <a:schemeClr val="tx1"/>
                </a:solidFill>
                <a:latin typeface="Arial" panose="020B0604020202020204" pitchFamily="34" charset="0"/>
                <a:cs typeface="Arial" panose="020B0604020202020204" pitchFamily="34" charset="0"/>
                <a:sym typeface="Arial"/>
              </a:rPr>
              <a:t>: Immediate Annuity either from </a:t>
            </a:r>
            <a:r>
              <a:rPr lang="en-US" sz="1600" b="1" dirty="0">
                <a:ln w="0"/>
                <a:solidFill>
                  <a:schemeClr val="tx2"/>
                </a:solidFill>
                <a:latin typeface="Arial" panose="020B0604020202020204" pitchFamily="34" charset="0"/>
                <a:cs typeface="Arial" panose="020B0604020202020204" pitchFamily="34" charset="0"/>
                <a:sym typeface="Arial"/>
              </a:rPr>
              <a:t>savings or policy proceeds of a deferred pension plan/NPS/ open market</a:t>
            </a:r>
            <a:endParaRPr lang="en-US" sz="1600" b="1" dirty="0">
              <a:ln w="0"/>
              <a:solidFill>
                <a:schemeClr val="tx2"/>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4B148D2F-39D5-9639-5331-D62B07716A50}"/>
              </a:ext>
            </a:extLst>
          </p:cNvPr>
          <p:cNvGrpSpPr/>
          <p:nvPr/>
        </p:nvGrpSpPr>
        <p:grpSpPr>
          <a:xfrm>
            <a:off x="477078" y="2461630"/>
            <a:ext cx="3630072" cy="3418102"/>
            <a:chOff x="4705545" y="2665377"/>
            <a:chExt cx="2770407" cy="2608635"/>
          </a:xfrm>
        </p:grpSpPr>
        <p:grpSp>
          <p:nvGrpSpPr>
            <p:cNvPr id="11" name="Group 10">
              <a:extLst>
                <a:ext uri="{FF2B5EF4-FFF2-40B4-BE49-F238E27FC236}">
                  <a16:creationId xmlns:a16="http://schemas.microsoft.com/office/drawing/2014/main" id="{78350E32-ECB5-22E2-0339-B56DC91586FE}"/>
                </a:ext>
              </a:extLst>
            </p:cNvPr>
            <p:cNvGrpSpPr/>
            <p:nvPr/>
          </p:nvGrpSpPr>
          <p:grpSpPr>
            <a:xfrm>
              <a:off x="4705545" y="2665377"/>
              <a:ext cx="2770407" cy="2608635"/>
              <a:chOff x="4705545" y="2665377"/>
              <a:chExt cx="2770407" cy="2608635"/>
            </a:xfrm>
          </p:grpSpPr>
          <p:grpSp>
            <p:nvGrpSpPr>
              <p:cNvPr id="5" name="Group 4">
                <a:extLst>
                  <a:ext uri="{FF2B5EF4-FFF2-40B4-BE49-F238E27FC236}">
                    <a16:creationId xmlns:a16="http://schemas.microsoft.com/office/drawing/2014/main" id="{93FBD359-178D-448B-D3BB-C8D2F17EBEE9}"/>
                  </a:ext>
                </a:extLst>
              </p:cNvPr>
              <p:cNvGrpSpPr/>
              <p:nvPr/>
            </p:nvGrpSpPr>
            <p:grpSpPr>
              <a:xfrm>
                <a:off x="4705545" y="2665377"/>
                <a:ext cx="2770407" cy="2608635"/>
                <a:chOff x="4705545" y="2665377"/>
                <a:chExt cx="2770407" cy="2608635"/>
              </a:xfrm>
            </p:grpSpPr>
            <p:grpSp>
              <p:nvGrpSpPr>
                <p:cNvPr id="7" name="Group 6"/>
                <p:cNvGrpSpPr/>
                <p:nvPr/>
              </p:nvGrpSpPr>
              <p:grpSpPr>
                <a:xfrm>
                  <a:off x="5342468" y="2665377"/>
                  <a:ext cx="1475334" cy="1468989"/>
                  <a:chOff x="5342468" y="2665377"/>
                  <a:chExt cx="1475334" cy="1468989"/>
                </a:xfrm>
              </p:grpSpPr>
              <p:pic>
                <p:nvPicPr>
                  <p:cNvPr id="55" name="Picture 54"/>
                  <p:cNvPicPr>
                    <a:picLocks noChangeAspect="1"/>
                  </p:cNvPicPr>
                  <p:nvPr/>
                </p:nvPicPr>
                <p:blipFill>
                  <a:blip r:embed="rId3"/>
                  <a:stretch>
                    <a:fillRect/>
                  </a:stretch>
                </p:blipFill>
                <p:spPr>
                  <a:xfrm>
                    <a:off x="5342468" y="2665377"/>
                    <a:ext cx="1475334" cy="1468989"/>
                  </a:xfrm>
                  <a:prstGeom prst="rect">
                    <a:avLst/>
                  </a:prstGeom>
                  <a:ln>
                    <a:noFill/>
                  </a:ln>
                </p:spPr>
              </p:pic>
              <p:sp>
                <p:nvSpPr>
                  <p:cNvPr id="59" name="Rectangle 58"/>
                  <p:cNvSpPr/>
                  <p:nvPr/>
                </p:nvSpPr>
                <p:spPr>
                  <a:xfrm>
                    <a:off x="5514609" y="3087849"/>
                    <a:ext cx="1131051" cy="634202"/>
                  </a:xfrm>
                  <a:prstGeom prst="rect">
                    <a:avLst/>
                  </a:prstGeom>
                  <a:ln>
                    <a:noFill/>
                  </a:ln>
                </p:spPr>
                <p:txBody>
                  <a:bodyPr wrap="square">
                    <a:spAutoFit/>
                  </a:bodyPr>
                  <a:lstStyle/>
                  <a:p>
                    <a:pPr algn="ctr"/>
                    <a:r>
                      <a:rPr lang="en-US" sz="2400" b="1" dirty="0">
                        <a:solidFill>
                          <a:schemeClr val="bg1"/>
                        </a:solidFill>
                        <a:latin typeface="Arial" panose="020B0604020202020204" pitchFamily="34" charset="0"/>
                        <a:ea typeface="Arial"/>
                        <a:cs typeface="Arial" panose="020B0604020202020204" pitchFamily="34" charset="0"/>
                        <a:sym typeface="Arial"/>
                      </a:rPr>
                      <a:t>Plan </a:t>
                    </a:r>
                    <a:r>
                      <a:rPr lang="en-US" sz="2400" dirty="0">
                        <a:solidFill>
                          <a:schemeClr val="bg1"/>
                        </a:solidFill>
                        <a:latin typeface="Arial" panose="020B0604020202020204" pitchFamily="34" charset="0"/>
                        <a:ea typeface="Arial"/>
                        <a:cs typeface="Arial" panose="020B0604020202020204" pitchFamily="34" charset="0"/>
                        <a:sym typeface="Arial"/>
                      </a:rPr>
                      <a:t>Option</a:t>
                    </a:r>
                    <a:r>
                      <a:rPr lang="en-US" sz="2400" b="1" dirty="0">
                        <a:solidFill>
                          <a:schemeClr val="bg1"/>
                        </a:solidFill>
                        <a:latin typeface="Arial" panose="020B0604020202020204" pitchFamily="34" charset="0"/>
                        <a:ea typeface="Arial"/>
                        <a:cs typeface="Arial" panose="020B0604020202020204" pitchFamily="34" charset="0"/>
                        <a:sym typeface="Arial"/>
                      </a:rPr>
                      <a:t> A</a:t>
                    </a:r>
                    <a:endParaRPr lang="en-US" sz="2400" b="1" dirty="0">
                      <a:solidFill>
                        <a:schemeClr val="bg1"/>
                      </a:solidFill>
                      <a:latin typeface="Arial" panose="020B0604020202020204" pitchFamily="34" charset="0"/>
                      <a:cs typeface="Arial" panose="020B0604020202020204" pitchFamily="34" charset="0"/>
                    </a:endParaRPr>
                  </a:p>
                </p:txBody>
              </p:sp>
            </p:grpSp>
            <p:pic>
              <p:nvPicPr>
                <p:cNvPr id="58" name="Picture 57"/>
                <p:cNvPicPr>
                  <a:picLocks noChangeAspect="1"/>
                </p:cNvPicPr>
                <p:nvPr/>
              </p:nvPicPr>
              <p:blipFill>
                <a:blip r:embed="rId4"/>
                <a:stretch>
                  <a:fillRect/>
                </a:stretch>
              </p:blipFill>
              <p:spPr>
                <a:xfrm>
                  <a:off x="6009245" y="3794112"/>
                  <a:ext cx="1466707" cy="1460400"/>
                </a:xfrm>
                <a:prstGeom prst="rect">
                  <a:avLst/>
                </a:prstGeom>
                <a:ln>
                  <a:noFill/>
                </a:ln>
              </p:spPr>
            </p:pic>
            <p:pic>
              <p:nvPicPr>
                <p:cNvPr id="57" name="Picture 56"/>
                <p:cNvPicPr>
                  <a:picLocks noChangeAspect="1"/>
                </p:cNvPicPr>
                <p:nvPr/>
              </p:nvPicPr>
              <p:blipFill>
                <a:blip r:embed="rId5"/>
                <a:stretch>
                  <a:fillRect/>
                </a:stretch>
              </p:blipFill>
              <p:spPr>
                <a:xfrm>
                  <a:off x="4705545" y="3796301"/>
                  <a:ext cx="1353624" cy="1477711"/>
                </a:xfrm>
                <a:prstGeom prst="rect">
                  <a:avLst/>
                </a:prstGeom>
                <a:ln>
                  <a:noFill/>
                </a:ln>
              </p:spPr>
            </p:pic>
          </p:grpSp>
          <p:sp>
            <p:nvSpPr>
              <p:cNvPr id="64" name="Rectangle 63"/>
              <p:cNvSpPr/>
              <p:nvPr/>
            </p:nvSpPr>
            <p:spPr>
              <a:xfrm>
                <a:off x="6111453" y="4252100"/>
                <a:ext cx="1223321" cy="634202"/>
              </a:xfrm>
              <a:prstGeom prst="rect">
                <a:avLst/>
              </a:prstGeom>
              <a:ln>
                <a:noFill/>
              </a:ln>
            </p:spPr>
            <p:txBody>
              <a:bodyPr wrap="square">
                <a:spAutoFit/>
              </a:bodyPr>
              <a:lstStyle/>
              <a:p>
                <a:pPr algn="ctr"/>
                <a:r>
                  <a:rPr lang="en-US" sz="2400" b="1" dirty="0">
                    <a:solidFill>
                      <a:schemeClr val="bg1"/>
                    </a:solidFill>
                    <a:latin typeface="Arial" panose="020B0604020202020204" pitchFamily="34" charset="0"/>
                    <a:ea typeface="Arial"/>
                    <a:cs typeface="Arial" panose="020B0604020202020204" pitchFamily="34" charset="0"/>
                    <a:sym typeface="Arial"/>
                  </a:rPr>
                  <a:t>Plan Option C</a:t>
                </a:r>
                <a:endParaRPr lang="en-US" sz="2400" b="1" dirty="0">
                  <a:solidFill>
                    <a:schemeClr val="bg1"/>
                  </a:solidFill>
                  <a:latin typeface="Arial" panose="020B0604020202020204" pitchFamily="34" charset="0"/>
                  <a:cs typeface="Arial" panose="020B0604020202020204" pitchFamily="34" charset="0"/>
                </a:endParaRPr>
              </a:p>
            </p:txBody>
          </p:sp>
        </p:grpSp>
        <p:sp>
          <p:nvSpPr>
            <p:cNvPr id="60" name="Rectangle 59"/>
            <p:cNvSpPr/>
            <p:nvPr/>
          </p:nvSpPr>
          <p:spPr>
            <a:xfrm>
              <a:off x="4757829" y="4241256"/>
              <a:ext cx="1199132" cy="634202"/>
            </a:xfrm>
            <a:prstGeom prst="rect">
              <a:avLst/>
            </a:prstGeom>
            <a:ln>
              <a:noFill/>
            </a:ln>
          </p:spPr>
          <p:txBody>
            <a:bodyPr wrap="square">
              <a:spAutoFit/>
            </a:bodyPr>
            <a:lstStyle/>
            <a:p>
              <a:pPr algn="ctr"/>
              <a:r>
                <a:rPr lang="en-US" sz="2400" b="1" dirty="0">
                  <a:solidFill>
                    <a:schemeClr val="bg1"/>
                  </a:solidFill>
                  <a:latin typeface="Arial" panose="020B0604020202020204" pitchFamily="34" charset="0"/>
                  <a:ea typeface="Arial"/>
                  <a:cs typeface="Arial" panose="020B0604020202020204" pitchFamily="34" charset="0"/>
                  <a:sym typeface="Arial"/>
                </a:rPr>
                <a:t>Plan Option B</a:t>
              </a:r>
              <a:endParaRPr lang="en-US" sz="2400" b="1" dirty="0">
                <a:solidFill>
                  <a:schemeClr val="bg1"/>
                </a:solidFill>
                <a:latin typeface="Arial" panose="020B0604020202020204" pitchFamily="34" charset="0"/>
                <a:cs typeface="Arial" panose="020B0604020202020204" pitchFamily="34" charset="0"/>
              </a:endParaRPr>
            </a:p>
          </p:txBody>
        </p:sp>
      </p:grpSp>
      <p:sp>
        <p:nvSpPr>
          <p:cNvPr id="2" name="Title 1">
            <a:extLst>
              <a:ext uri="{FF2B5EF4-FFF2-40B4-BE49-F238E27FC236}">
                <a16:creationId xmlns:a16="http://schemas.microsoft.com/office/drawing/2014/main" id="{3B10C369-1125-0161-4E90-4204BC2503DA}"/>
              </a:ext>
            </a:extLst>
          </p:cNvPr>
          <p:cNvSpPr>
            <a:spLocks noGrp="1"/>
          </p:cNvSpPr>
          <p:nvPr>
            <p:ph type="ctrTitle"/>
          </p:nvPr>
        </p:nvSpPr>
        <p:spPr/>
        <p:txBody>
          <a:bodyPr/>
          <a:lstStyle/>
          <a:p>
            <a:r>
              <a:rPr lang="en-US" sz="2800" b="1" dirty="0">
                <a:latin typeface="+mj-lt"/>
              </a:rPr>
              <a:t>Plan Options</a:t>
            </a:r>
            <a:endParaRPr lang="en-IN" sz="2800" b="1" dirty="0">
              <a:latin typeface="+mj-lt"/>
            </a:endParaRPr>
          </a:p>
        </p:txBody>
      </p:sp>
      <p:sp>
        <p:nvSpPr>
          <p:cNvPr id="4" name="Rectangle 3">
            <a:extLst>
              <a:ext uri="{FF2B5EF4-FFF2-40B4-BE49-F238E27FC236}">
                <a16:creationId xmlns:a16="http://schemas.microsoft.com/office/drawing/2014/main" id="{836BFA27-63AD-B68A-94F8-F3B5201CDB75}"/>
              </a:ext>
            </a:extLst>
          </p:cNvPr>
          <p:cNvSpPr/>
          <p:nvPr/>
        </p:nvSpPr>
        <p:spPr>
          <a:xfrm>
            <a:off x="480000" y="1260822"/>
            <a:ext cx="11402361" cy="646331"/>
          </a:xfrm>
          <a:prstGeom prst="rect">
            <a:avLst/>
          </a:prstGeom>
        </p:spPr>
        <p:txBody>
          <a:bodyPr wrap="square">
            <a:spAutoFit/>
          </a:bodyPr>
          <a:lstStyle/>
          <a:p>
            <a:r>
              <a:rPr lang="en-US" dirty="0">
                <a:latin typeface="Arial" panose="020B0604020202020204" pitchFamily="34" charset="0"/>
                <a:cs typeface="Arial" panose="020B0604020202020204" pitchFamily="34" charset="0"/>
              </a:rPr>
              <a:t>There are three plan options available under the product based on the source of income to purchase the Annuity plan.</a:t>
            </a:r>
            <a:r>
              <a:rPr lang="en-IN"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Namely Plan Option A, Plan Option B and Plan Option C. </a:t>
            </a:r>
            <a:endParaRPr lang="en-IN"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8267B7AF-A584-3C56-706C-4F70E92A4787}"/>
              </a:ext>
            </a:extLst>
          </p:cNvPr>
          <p:cNvSpPr/>
          <p:nvPr/>
        </p:nvSpPr>
        <p:spPr>
          <a:xfrm>
            <a:off x="4544562" y="3662882"/>
            <a:ext cx="7170359" cy="853104"/>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ln w="0"/>
                <a:solidFill>
                  <a:schemeClr val="tx1"/>
                </a:solidFill>
                <a:latin typeface="Arial" panose="020B0604020202020204" pitchFamily="34" charset="0"/>
                <a:cs typeface="Arial" panose="020B0604020202020204" pitchFamily="34" charset="0"/>
                <a:sym typeface="Arial"/>
              </a:rPr>
              <a:t>Plan Option B </a:t>
            </a:r>
            <a:r>
              <a:rPr lang="en-US" sz="1600" dirty="0">
                <a:ln w="0"/>
                <a:solidFill>
                  <a:schemeClr val="tx1"/>
                </a:solidFill>
                <a:latin typeface="Arial" panose="020B0604020202020204" pitchFamily="34" charset="0"/>
                <a:cs typeface="Arial" panose="020B0604020202020204" pitchFamily="34" charset="0"/>
                <a:sym typeface="Arial"/>
              </a:rPr>
              <a:t>: Immediate Annuity from proceeds from a </a:t>
            </a:r>
            <a:r>
              <a:rPr lang="en-US" sz="1600" b="1" dirty="0">
                <a:ln w="0"/>
                <a:solidFill>
                  <a:schemeClr val="tx2"/>
                </a:solidFill>
                <a:latin typeface="Arial" panose="020B0604020202020204" pitchFamily="34" charset="0"/>
                <a:cs typeface="Arial" panose="020B0604020202020204" pitchFamily="34" charset="0"/>
                <a:sym typeface="Arial"/>
              </a:rPr>
              <a:t>reverse mortgage loan.</a:t>
            </a:r>
          </a:p>
        </p:txBody>
      </p:sp>
      <p:sp>
        <p:nvSpPr>
          <p:cNvPr id="14" name="Rectangle 13">
            <a:extLst>
              <a:ext uri="{FF2B5EF4-FFF2-40B4-BE49-F238E27FC236}">
                <a16:creationId xmlns:a16="http://schemas.microsoft.com/office/drawing/2014/main" id="{5C7471D1-8A0D-6277-9E69-1D6895FF86EA}"/>
              </a:ext>
            </a:extLst>
          </p:cNvPr>
          <p:cNvSpPr/>
          <p:nvPr/>
        </p:nvSpPr>
        <p:spPr>
          <a:xfrm>
            <a:off x="4544562" y="4937052"/>
            <a:ext cx="7170359" cy="853104"/>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ln w="0"/>
                <a:solidFill>
                  <a:schemeClr val="tx1"/>
                </a:solidFill>
                <a:latin typeface="Arial" panose="020B0604020202020204" pitchFamily="34" charset="0"/>
                <a:cs typeface="Arial" panose="020B0604020202020204" pitchFamily="34" charset="0"/>
                <a:sym typeface="Arial"/>
              </a:rPr>
              <a:t>Plan Option C</a:t>
            </a:r>
            <a:r>
              <a:rPr lang="en-US" sz="1600" dirty="0">
                <a:ln w="0"/>
                <a:solidFill>
                  <a:schemeClr val="tx1"/>
                </a:solidFill>
                <a:latin typeface="Arial" panose="020B0604020202020204" pitchFamily="34" charset="0"/>
                <a:cs typeface="Arial" panose="020B0604020202020204" pitchFamily="34" charset="0"/>
                <a:sym typeface="Arial"/>
              </a:rPr>
              <a:t> : Default Option for</a:t>
            </a:r>
            <a:r>
              <a:rPr lang="en-US" sz="1600" b="1" dirty="0">
                <a:ln w="0"/>
                <a:solidFill>
                  <a:schemeClr val="tx2"/>
                </a:solidFill>
                <a:latin typeface="Arial" panose="020B0604020202020204" pitchFamily="34" charset="0"/>
                <a:cs typeface="Arial" panose="020B0604020202020204" pitchFamily="34" charset="0"/>
                <a:sym typeface="Arial"/>
              </a:rPr>
              <a:t> NPS subscribers only</a:t>
            </a:r>
          </a:p>
        </p:txBody>
      </p:sp>
    </p:spTree>
    <p:extLst>
      <p:ext uri="{BB962C8B-B14F-4D97-AF65-F5344CB8AC3E}">
        <p14:creationId xmlns:p14="http://schemas.microsoft.com/office/powerpoint/2010/main" val="3181426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94690" y="1244286"/>
            <a:ext cx="11706810" cy="625369"/>
            <a:chOff x="294690" y="1337050"/>
            <a:chExt cx="11706810" cy="625369"/>
          </a:xfrm>
        </p:grpSpPr>
        <p:sp>
          <p:nvSpPr>
            <p:cNvPr id="2" name="Rectangle 1"/>
            <p:cNvSpPr/>
            <p:nvPr/>
          </p:nvSpPr>
          <p:spPr>
            <a:xfrm>
              <a:off x="294690" y="1337050"/>
              <a:ext cx="1030807"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Annuity Option</a:t>
              </a:r>
              <a:endParaRPr lang="en-IN" sz="1400" dirty="0">
                <a:solidFill>
                  <a:schemeClr val="bg1"/>
                </a:solidFill>
                <a:latin typeface="Arial" panose="020B0604020202020204" pitchFamily="34" charset="0"/>
                <a:cs typeface="Arial" panose="020B0604020202020204" pitchFamily="34" charset="0"/>
              </a:endParaRPr>
            </a:p>
          </p:txBody>
        </p:sp>
        <p:sp>
          <p:nvSpPr>
            <p:cNvPr id="54" name="Rectangle 53"/>
            <p:cNvSpPr/>
            <p:nvPr/>
          </p:nvSpPr>
          <p:spPr>
            <a:xfrm>
              <a:off x="3464033" y="1337050"/>
              <a:ext cx="6271618"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Description</a:t>
              </a:r>
              <a:endParaRPr lang="en-IN" sz="1400" dirty="0">
                <a:solidFill>
                  <a:schemeClr val="bg1"/>
                </a:solidFill>
                <a:latin typeface="Arial" panose="020B0604020202020204" pitchFamily="34" charset="0"/>
                <a:cs typeface="Arial" panose="020B0604020202020204" pitchFamily="34" charset="0"/>
              </a:endParaRPr>
            </a:p>
          </p:txBody>
        </p:sp>
        <p:sp>
          <p:nvSpPr>
            <p:cNvPr id="56" name="Rectangle 55"/>
            <p:cNvSpPr/>
            <p:nvPr/>
          </p:nvSpPr>
          <p:spPr>
            <a:xfrm>
              <a:off x="9789156" y="1337050"/>
              <a:ext cx="2212344"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Plan Option</a:t>
              </a:r>
              <a:endParaRPr lang="en-IN" sz="1400" dirty="0">
                <a:solidFill>
                  <a:schemeClr val="bg1"/>
                </a:solidFill>
                <a:latin typeface="Arial" panose="020B0604020202020204" pitchFamily="34" charset="0"/>
                <a:cs typeface="Arial" panose="020B0604020202020204" pitchFamily="34" charset="0"/>
              </a:endParaRPr>
            </a:p>
          </p:txBody>
        </p:sp>
        <p:sp>
          <p:nvSpPr>
            <p:cNvPr id="44" name="Rectangle 43"/>
            <p:cNvSpPr/>
            <p:nvPr/>
          </p:nvSpPr>
          <p:spPr>
            <a:xfrm>
              <a:off x="1393838" y="1337050"/>
              <a:ext cx="2011222"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Annuity Name</a:t>
              </a:r>
              <a:endParaRPr lang="en-IN" sz="1400" dirty="0">
                <a:solidFill>
                  <a:schemeClr val="bg1"/>
                </a:solidFill>
                <a:latin typeface="Arial" panose="020B0604020202020204" pitchFamily="34" charset="0"/>
                <a:cs typeface="Arial" panose="020B0604020202020204" pitchFamily="34" charset="0"/>
              </a:endParaRPr>
            </a:p>
          </p:txBody>
        </p:sp>
      </p:grpSp>
      <p:grpSp>
        <p:nvGrpSpPr>
          <p:cNvPr id="5" name="Group 4"/>
          <p:cNvGrpSpPr/>
          <p:nvPr/>
        </p:nvGrpSpPr>
        <p:grpSpPr>
          <a:xfrm>
            <a:off x="294690" y="1928500"/>
            <a:ext cx="11706810" cy="625369"/>
            <a:chOff x="294690" y="2021264"/>
            <a:chExt cx="11706810" cy="625369"/>
          </a:xfrm>
        </p:grpSpPr>
        <p:sp>
          <p:nvSpPr>
            <p:cNvPr id="57" name="Rectangle 56"/>
            <p:cNvSpPr/>
            <p:nvPr/>
          </p:nvSpPr>
          <p:spPr>
            <a:xfrm>
              <a:off x="294690" y="2021264"/>
              <a:ext cx="1030807"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1</a:t>
              </a:r>
              <a:endParaRPr lang="en-IN" sz="1400" dirty="0">
                <a:solidFill>
                  <a:schemeClr val="tx1"/>
                </a:solidFill>
                <a:latin typeface="Arial" panose="020B0604020202020204" pitchFamily="34" charset="0"/>
                <a:cs typeface="Arial" panose="020B0604020202020204" pitchFamily="34" charset="0"/>
              </a:endParaRPr>
            </a:p>
          </p:txBody>
        </p:sp>
        <p:sp>
          <p:nvSpPr>
            <p:cNvPr id="58" name="Rectangle 57"/>
            <p:cNvSpPr/>
            <p:nvPr/>
          </p:nvSpPr>
          <p:spPr>
            <a:xfrm>
              <a:off x="3464033" y="2021264"/>
              <a:ext cx="6271618"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a:t>
              </a:r>
              <a:endParaRPr lang="en-IN" sz="1400" dirty="0">
                <a:solidFill>
                  <a:schemeClr val="tx1"/>
                </a:solidFill>
                <a:latin typeface="Arial" panose="020B0604020202020204" pitchFamily="34" charset="0"/>
                <a:cs typeface="Arial" panose="020B0604020202020204" pitchFamily="34" charset="0"/>
              </a:endParaRPr>
            </a:p>
          </p:txBody>
        </p:sp>
        <p:sp>
          <p:nvSpPr>
            <p:cNvPr id="65" name="Rectangle 64"/>
            <p:cNvSpPr/>
            <p:nvPr/>
          </p:nvSpPr>
          <p:spPr>
            <a:xfrm>
              <a:off x="9789156" y="2021264"/>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 </a:t>
              </a:r>
              <a:r>
                <a:rPr lang="en-US" sz="1400" b="1" dirty="0">
                  <a:solidFill>
                    <a:schemeClr val="tx1"/>
                  </a:solidFill>
                  <a:latin typeface="Arial" panose="020B0604020202020204" pitchFamily="34" charset="0"/>
                  <a:cs typeface="Arial" panose="020B0604020202020204" pitchFamily="34" charset="0"/>
                </a:rPr>
                <a:t>A</a:t>
              </a:r>
              <a:endParaRPr lang="en-IN" sz="1400" b="1" dirty="0">
                <a:solidFill>
                  <a:schemeClr val="tx1"/>
                </a:solidFill>
                <a:latin typeface="Arial" panose="020B0604020202020204" pitchFamily="34" charset="0"/>
                <a:cs typeface="Arial" panose="020B0604020202020204" pitchFamily="34" charset="0"/>
              </a:endParaRPr>
            </a:p>
          </p:txBody>
        </p:sp>
        <p:sp>
          <p:nvSpPr>
            <p:cNvPr id="45" name="Rectangle 44"/>
            <p:cNvSpPr/>
            <p:nvPr/>
          </p:nvSpPr>
          <p:spPr>
            <a:xfrm>
              <a:off x="1393838" y="2021264"/>
              <a:ext cx="2011222"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9" name="Group 8"/>
          <p:cNvGrpSpPr/>
          <p:nvPr/>
        </p:nvGrpSpPr>
        <p:grpSpPr>
          <a:xfrm>
            <a:off x="294690" y="2611148"/>
            <a:ext cx="11706810" cy="626935"/>
            <a:chOff x="294690" y="2703912"/>
            <a:chExt cx="11706810" cy="626935"/>
          </a:xfrm>
        </p:grpSpPr>
        <p:sp>
          <p:nvSpPr>
            <p:cNvPr id="67" name="Rectangle 66"/>
            <p:cNvSpPr/>
            <p:nvPr/>
          </p:nvSpPr>
          <p:spPr>
            <a:xfrm>
              <a:off x="294690" y="2703912"/>
              <a:ext cx="1030807"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2</a:t>
              </a:r>
              <a:endParaRPr lang="en-IN" sz="1400" dirty="0">
                <a:solidFill>
                  <a:schemeClr val="tx1"/>
                </a:solidFill>
                <a:latin typeface="Arial" panose="020B0604020202020204" pitchFamily="34" charset="0"/>
                <a:cs typeface="Arial" panose="020B0604020202020204" pitchFamily="34" charset="0"/>
              </a:endParaRPr>
            </a:p>
          </p:txBody>
        </p:sp>
        <p:sp>
          <p:nvSpPr>
            <p:cNvPr id="73" name="Rectangle 72"/>
            <p:cNvSpPr/>
            <p:nvPr/>
          </p:nvSpPr>
          <p:spPr>
            <a:xfrm>
              <a:off x="3464033" y="2703912"/>
              <a:ext cx="6271618"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 with return of Purchase Price (excluding Taxes if any ) on death of annuitant </a:t>
              </a:r>
              <a:endParaRPr lang="en-IN" sz="1400" dirty="0">
                <a:solidFill>
                  <a:schemeClr val="tx1"/>
                </a:solidFill>
                <a:latin typeface="Arial" panose="020B0604020202020204" pitchFamily="34" charset="0"/>
                <a:cs typeface="Arial" panose="020B0604020202020204" pitchFamily="34" charset="0"/>
              </a:endParaRPr>
            </a:p>
          </p:txBody>
        </p:sp>
        <p:sp>
          <p:nvSpPr>
            <p:cNvPr id="74" name="Rectangle 73"/>
            <p:cNvSpPr/>
            <p:nvPr/>
          </p:nvSpPr>
          <p:spPr>
            <a:xfrm>
              <a:off x="9789156" y="2705478"/>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a:t>
              </a:r>
              <a:r>
                <a:rPr lang="en-US" sz="1400" b="1" dirty="0">
                  <a:solidFill>
                    <a:schemeClr val="tx1"/>
                  </a:solidFill>
                  <a:latin typeface="Arial" panose="020B0604020202020204" pitchFamily="34" charset="0"/>
                  <a:cs typeface="Arial" panose="020B0604020202020204" pitchFamily="34" charset="0"/>
                </a:rPr>
                <a:t> A, B , C</a:t>
              </a:r>
              <a:endParaRPr lang="en-IN" sz="1400" b="1" dirty="0">
                <a:solidFill>
                  <a:schemeClr val="tx1"/>
                </a:solidFill>
                <a:latin typeface="Arial" panose="020B0604020202020204" pitchFamily="34" charset="0"/>
                <a:cs typeface="Arial" panose="020B0604020202020204" pitchFamily="34" charset="0"/>
              </a:endParaRPr>
            </a:p>
          </p:txBody>
        </p:sp>
        <p:sp>
          <p:nvSpPr>
            <p:cNvPr id="46" name="Rectangle 45"/>
            <p:cNvSpPr/>
            <p:nvPr/>
          </p:nvSpPr>
          <p:spPr>
            <a:xfrm>
              <a:off x="1393838" y="2703912"/>
              <a:ext cx="2011222"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 with Return of Purchase Price</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1" name="Group 10"/>
          <p:cNvGrpSpPr/>
          <p:nvPr/>
        </p:nvGrpSpPr>
        <p:grpSpPr>
          <a:xfrm>
            <a:off x="294690" y="3296928"/>
            <a:ext cx="11706810" cy="625369"/>
            <a:chOff x="294690" y="3389692"/>
            <a:chExt cx="11706810" cy="625369"/>
          </a:xfrm>
        </p:grpSpPr>
        <p:sp>
          <p:nvSpPr>
            <p:cNvPr id="75" name="Rectangle 74"/>
            <p:cNvSpPr/>
            <p:nvPr/>
          </p:nvSpPr>
          <p:spPr>
            <a:xfrm>
              <a:off x="294690" y="3389692"/>
              <a:ext cx="1030807"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3</a:t>
              </a:r>
              <a:endParaRPr lang="en-IN" sz="1400" dirty="0">
                <a:solidFill>
                  <a:schemeClr val="tx1"/>
                </a:solidFill>
                <a:latin typeface="Arial" panose="020B0604020202020204" pitchFamily="34" charset="0"/>
                <a:cs typeface="Arial" panose="020B0604020202020204" pitchFamily="34" charset="0"/>
              </a:endParaRPr>
            </a:p>
          </p:txBody>
        </p:sp>
        <p:sp>
          <p:nvSpPr>
            <p:cNvPr id="76" name="Rectangle 75"/>
            <p:cNvSpPr/>
            <p:nvPr/>
          </p:nvSpPr>
          <p:spPr>
            <a:xfrm>
              <a:off x="3464033" y="3389692"/>
              <a:ext cx="6271618"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Life Annuity increase every year by 5% </a:t>
              </a:r>
              <a:r>
                <a:rPr lang="en-US" sz="1200" dirty="0">
                  <a:solidFill>
                    <a:schemeClr val="tx1"/>
                  </a:solidFill>
                  <a:latin typeface="Arial" panose="020B0604020202020204" pitchFamily="34" charset="0"/>
                  <a:cs typeface="Arial" panose="020B0604020202020204" pitchFamily="34" charset="0"/>
                </a:rPr>
                <a:t>( Simple Rate of Interest ) </a:t>
              </a:r>
              <a:r>
                <a:rPr lang="en-US" sz="1400" dirty="0">
                  <a:solidFill>
                    <a:schemeClr val="tx1"/>
                  </a:solidFill>
                  <a:latin typeface="Arial" panose="020B0604020202020204" pitchFamily="34" charset="0"/>
                  <a:cs typeface="Arial" panose="020B0604020202020204" pitchFamily="34" charset="0"/>
                </a:rPr>
                <a:t>with Return of Purchase </a:t>
              </a:r>
              <a:r>
                <a:rPr lang="en-US" sz="1200" dirty="0">
                  <a:solidFill>
                    <a:schemeClr val="tx1"/>
                  </a:solidFill>
                  <a:latin typeface="Arial" panose="020B0604020202020204" pitchFamily="34" charset="0"/>
                  <a:cs typeface="Arial" panose="020B0604020202020204" pitchFamily="34" charset="0"/>
                </a:rPr>
                <a:t>Price (excluding taxes, if any) </a:t>
              </a:r>
              <a:r>
                <a:rPr lang="en-US" sz="1400" dirty="0">
                  <a:solidFill>
                    <a:schemeClr val="tx1"/>
                  </a:solidFill>
                  <a:latin typeface="Arial" panose="020B0604020202020204" pitchFamily="34" charset="0"/>
                  <a:cs typeface="Arial" panose="020B0604020202020204" pitchFamily="34" charset="0"/>
                </a:rPr>
                <a:t>on death of the Annuitant.</a:t>
              </a:r>
              <a:endParaRPr lang="en-IN" sz="1400" dirty="0">
                <a:solidFill>
                  <a:schemeClr val="tx1"/>
                </a:solidFill>
                <a:latin typeface="Arial" panose="020B0604020202020204" pitchFamily="34" charset="0"/>
                <a:cs typeface="Arial" panose="020B0604020202020204" pitchFamily="34" charset="0"/>
              </a:endParaRPr>
            </a:p>
          </p:txBody>
        </p:sp>
        <p:sp>
          <p:nvSpPr>
            <p:cNvPr id="77" name="Rectangle 76"/>
            <p:cNvSpPr/>
            <p:nvPr/>
          </p:nvSpPr>
          <p:spPr>
            <a:xfrm>
              <a:off x="9789156" y="3389692"/>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 </a:t>
              </a:r>
              <a:r>
                <a:rPr lang="en-US" sz="1400" b="1" dirty="0">
                  <a:solidFill>
                    <a:schemeClr val="tx1"/>
                  </a:solidFill>
                  <a:latin typeface="Arial" panose="020B0604020202020204" pitchFamily="34" charset="0"/>
                  <a:cs typeface="Arial" panose="020B0604020202020204" pitchFamily="34" charset="0"/>
                </a:rPr>
                <a:t>A</a:t>
              </a:r>
              <a:endParaRPr lang="en-IN" sz="1400" b="1" dirty="0">
                <a:solidFill>
                  <a:schemeClr val="tx1"/>
                </a:solidFill>
                <a:latin typeface="Arial" panose="020B0604020202020204" pitchFamily="34" charset="0"/>
                <a:cs typeface="Arial" panose="020B0604020202020204" pitchFamily="34" charset="0"/>
              </a:endParaRPr>
            </a:p>
          </p:txBody>
        </p:sp>
        <p:sp>
          <p:nvSpPr>
            <p:cNvPr id="47" name="Rectangle 46"/>
            <p:cNvSpPr/>
            <p:nvPr/>
          </p:nvSpPr>
          <p:spPr>
            <a:xfrm>
              <a:off x="1393838" y="3389692"/>
              <a:ext cx="2011222"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Increasing Life Annuity with Return of Purchase Price</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19" name="Group 18"/>
          <p:cNvGrpSpPr/>
          <p:nvPr/>
        </p:nvGrpSpPr>
        <p:grpSpPr>
          <a:xfrm>
            <a:off x="294690" y="3979527"/>
            <a:ext cx="11706810" cy="625369"/>
            <a:chOff x="294690" y="4072291"/>
            <a:chExt cx="11706810" cy="625369"/>
          </a:xfrm>
        </p:grpSpPr>
        <p:sp>
          <p:nvSpPr>
            <p:cNvPr id="78" name="Rectangle 77"/>
            <p:cNvSpPr/>
            <p:nvPr/>
          </p:nvSpPr>
          <p:spPr>
            <a:xfrm>
              <a:off x="294690" y="4072291"/>
              <a:ext cx="1030807"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4</a:t>
              </a:r>
              <a:endParaRPr lang="en-IN" sz="1400" dirty="0">
                <a:solidFill>
                  <a:schemeClr val="tx1"/>
                </a:solidFill>
                <a:latin typeface="Arial" panose="020B0604020202020204" pitchFamily="34" charset="0"/>
                <a:cs typeface="Arial" panose="020B0604020202020204" pitchFamily="34" charset="0"/>
              </a:endParaRPr>
            </a:p>
          </p:txBody>
        </p:sp>
        <p:sp>
          <p:nvSpPr>
            <p:cNvPr id="79" name="Rectangle 78"/>
            <p:cNvSpPr/>
            <p:nvPr/>
          </p:nvSpPr>
          <p:spPr>
            <a:xfrm>
              <a:off x="3464033" y="4072291"/>
              <a:ext cx="6271618"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with 50% of Life Annuity payable to the Secondary Annuitant (Spouse) on death of the Primary Annuitant.</a:t>
              </a:r>
              <a:endParaRPr lang="en-IN" sz="1400" dirty="0">
                <a:solidFill>
                  <a:schemeClr val="tx1"/>
                </a:solidFill>
                <a:latin typeface="Arial" panose="020B0604020202020204" pitchFamily="34" charset="0"/>
                <a:cs typeface="Arial" panose="020B0604020202020204" pitchFamily="34" charset="0"/>
              </a:endParaRPr>
            </a:p>
          </p:txBody>
        </p:sp>
        <p:sp>
          <p:nvSpPr>
            <p:cNvPr id="80" name="Rectangle 79"/>
            <p:cNvSpPr/>
            <p:nvPr/>
          </p:nvSpPr>
          <p:spPr>
            <a:xfrm>
              <a:off x="9789156" y="4072291"/>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a:t>
              </a:r>
              <a:r>
                <a:rPr lang="en-US" sz="1400" b="1" dirty="0">
                  <a:solidFill>
                    <a:schemeClr val="tx1"/>
                  </a:solidFill>
                  <a:latin typeface="Arial" panose="020B0604020202020204" pitchFamily="34" charset="0"/>
                  <a:cs typeface="Arial" panose="020B0604020202020204" pitchFamily="34" charset="0"/>
                </a:rPr>
                <a:t> A</a:t>
              </a:r>
              <a:endParaRPr lang="en-IN" sz="1400" b="1" dirty="0">
                <a:solidFill>
                  <a:schemeClr val="tx1"/>
                </a:solidFill>
                <a:latin typeface="Arial" panose="020B0604020202020204" pitchFamily="34" charset="0"/>
                <a:cs typeface="Arial" panose="020B0604020202020204" pitchFamily="34" charset="0"/>
              </a:endParaRPr>
            </a:p>
          </p:txBody>
        </p:sp>
        <p:sp>
          <p:nvSpPr>
            <p:cNvPr id="48" name="Rectangle 47"/>
            <p:cNvSpPr/>
            <p:nvPr/>
          </p:nvSpPr>
          <p:spPr>
            <a:xfrm>
              <a:off x="1393838" y="4072291"/>
              <a:ext cx="2011222"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(50%)</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21" name="Group 20"/>
          <p:cNvGrpSpPr/>
          <p:nvPr/>
        </p:nvGrpSpPr>
        <p:grpSpPr>
          <a:xfrm>
            <a:off x="300261" y="4662126"/>
            <a:ext cx="11701239" cy="630165"/>
            <a:chOff x="300261" y="4754890"/>
            <a:chExt cx="11701239" cy="630165"/>
          </a:xfrm>
        </p:grpSpPr>
        <p:sp>
          <p:nvSpPr>
            <p:cNvPr id="49" name="Rectangle 48"/>
            <p:cNvSpPr/>
            <p:nvPr/>
          </p:nvSpPr>
          <p:spPr>
            <a:xfrm>
              <a:off x="300261" y="4756505"/>
              <a:ext cx="1025235"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5</a:t>
              </a:r>
              <a:endParaRPr lang="en-IN" sz="1400" dirty="0">
                <a:solidFill>
                  <a:schemeClr val="tx1"/>
                </a:solidFill>
                <a:latin typeface="Arial" panose="020B0604020202020204" pitchFamily="34" charset="0"/>
                <a:cs typeface="Arial" panose="020B0604020202020204" pitchFamily="34" charset="0"/>
              </a:endParaRPr>
            </a:p>
          </p:txBody>
        </p:sp>
        <p:sp>
          <p:nvSpPr>
            <p:cNvPr id="50" name="Rectangle 49"/>
            <p:cNvSpPr/>
            <p:nvPr/>
          </p:nvSpPr>
          <p:spPr>
            <a:xfrm>
              <a:off x="3464033" y="4759686"/>
              <a:ext cx="6271618"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with 100% of Life Annuity payable to the Secondary Annuitant (Spouse) on death of the Primary Annuitant.</a:t>
              </a:r>
              <a:endParaRPr lang="en-IN" sz="1400" dirty="0">
                <a:solidFill>
                  <a:schemeClr val="tx1"/>
                </a:solidFill>
                <a:latin typeface="Arial" panose="020B0604020202020204" pitchFamily="34" charset="0"/>
                <a:cs typeface="Arial" panose="020B0604020202020204" pitchFamily="34" charset="0"/>
              </a:endParaRPr>
            </a:p>
          </p:txBody>
        </p:sp>
        <p:sp>
          <p:nvSpPr>
            <p:cNvPr id="51" name="Rectangle 50"/>
            <p:cNvSpPr/>
            <p:nvPr/>
          </p:nvSpPr>
          <p:spPr>
            <a:xfrm>
              <a:off x="9789156" y="4754890"/>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a:t>
              </a:r>
              <a:r>
                <a:rPr lang="en-US" sz="1400" b="1" dirty="0">
                  <a:solidFill>
                    <a:schemeClr val="tx1"/>
                  </a:solidFill>
                  <a:latin typeface="Arial" panose="020B0604020202020204" pitchFamily="34" charset="0"/>
                  <a:cs typeface="Arial" panose="020B0604020202020204" pitchFamily="34" charset="0"/>
                </a:rPr>
                <a:t> A</a:t>
              </a:r>
              <a:endParaRPr lang="en-IN" sz="1400" b="1" dirty="0">
                <a:solidFill>
                  <a:schemeClr val="tx1"/>
                </a:solidFill>
                <a:latin typeface="Arial" panose="020B0604020202020204" pitchFamily="34" charset="0"/>
                <a:cs typeface="Arial" panose="020B0604020202020204" pitchFamily="34" charset="0"/>
              </a:endParaRPr>
            </a:p>
          </p:txBody>
        </p:sp>
        <p:sp>
          <p:nvSpPr>
            <p:cNvPr id="59" name="Rectangle 58"/>
            <p:cNvSpPr/>
            <p:nvPr/>
          </p:nvSpPr>
          <p:spPr>
            <a:xfrm>
              <a:off x="1393837" y="4756505"/>
              <a:ext cx="2011223"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(100%)</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22" name="Group 21"/>
          <p:cNvGrpSpPr/>
          <p:nvPr/>
        </p:nvGrpSpPr>
        <p:grpSpPr>
          <a:xfrm>
            <a:off x="300261" y="5346340"/>
            <a:ext cx="11701239" cy="628550"/>
            <a:chOff x="300261" y="5439104"/>
            <a:chExt cx="11701239" cy="628550"/>
          </a:xfrm>
        </p:grpSpPr>
        <p:sp>
          <p:nvSpPr>
            <p:cNvPr id="52" name="Rectangle 51"/>
            <p:cNvSpPr/>
            <p:nvPr/>
          </p:nvSpPr>
          <p:spPr>
            <a:xfrm>
              <a:off x="300261" y="5439104"/>
              <a:ext cx="1025235"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6</a:t>
              </a:r>
              <a:endParaRPr lang="en-IN" sz="1400" dirty="0">
                <a:solidFill>
                  <a:schemeClr val="tx1"/>
                </a:solidFill>
                <a:latin typeface="Arial" panose="020B0604020202020204" pitchFamily="34" charset="0"/>
                <a:cs typeface="Arial" panose="020B0604020202020204" pitchFamily="34" charset="0"/>
              </a:endParaRPr>
            </a:p>
          </p:txBody>
        </p:sp>
        <p:sp>
          <p:nvSpPr>
            <p:cNvPr id="53" name="Rectangle 52"/>
            <p:cNvSpPr/>
            <p:nvPr/>
          </p:nvSpPr>
          <p:spPr>
            <a:xfrm>
              <a:off x="3464033" y="5442285"/>
              <a:ext cx="6271618"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with 100% of Life Annuity payable to the Secondary Annuitant (Spouse) on death of the Primary Annuitant. and Return of Purchase Price on death of the last survivor.</a:t>
              </a:r>
              <a:endParaRPr lang="en-IN" sz="1400" dirty="0">
                <a:solidFill>
                  <a:schemeClr val="tx1"/>
                </a:solidFill>
                <a:latin typeface="Arial" panose="020B0604020202020204" pitchFamily="34" charset="0"/>
                <a:cs typeface="Arial" panose="020B0604020202020204" pitchFamily="34" charset="0"/>
              </a:endParaRPr>
            </a:p>
          </p:txBody>
        </p:sp>
        <p:sp>
          <p:nvSpPr>
            <p:cNvPr id="55" name="Rectangle 54"/>
            <p:cNvSpPr/>
            <p:nvPr/>
          </p:nvSpPr>
          <p:spPr>
            <a:xfrm>
              <a:off x="9789156" y="5442285"/>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 </a:t>
              </a:r>
              <a:r>
                <a:rPr lang="en-US" sz="1400" b="1" dirty="0">
                  <a:solidFill>
                    <a:schemeClr val="tx1"/>
                  </a:solidFill>
                  <a:latin typeface="Arial" panose="020B0604020202020204" pitchFamily="34" charset="0"/>
                  <a:cs typeface="Arial" panose="020B0604020202020204" pitchFamily="34" charset="0"/>
                </a:rPr>
                <a:t>A , B , C</a:t>
              </a:r>
              <a:endParaRPr lang="en-IN" sz="1400" b="1" dirty="0">
                <a:solidFill>
                  <a:schemeClr val="tx1"/>
                </a:solidFill>
                <a:latin typeface="Arial" panose="020B0604020202020204" pitchFamily="34" charset="0"/>
                <a:cs typeface="Arial" panose="020B0604020202020204" pitchFamily="34" charset="0"/>
              </a:endParaRPr>
            </a:p>
          </p:txBody>
        </p:sp>
        <p:sp>
          <p:nvSpPr>
            <p:cNvPr id="60" name="Rectangle 59"/>
            <p:cNvSpPr/>
            <p:nvPr/>
          </p:nvSpPr>
          <p:spPr>
            <a:xfrm>
              <a:off x="1393837" y="5439104"/>
              <a:ext cx="2011223"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Joint Life Annuity (100%) with Return of Purchase Price </a:t>
              </a:r>
              <a:endParaRPr lang="en-IN" sz="1400" dirty="0">
                <a:solidFill>
                  <a:schemeClr val="tx1"/>
                </a:solidFill>
                <a:latin typeface="Arial" panose="020B0604020202020204" pitchFamily="34" charset="0"/>
                <a:cs typeface="Arial" panose="020B0604020202020204" pitchFamily="34" charset="0"/>
              </a:endParaRPr>
            </a:p>
          </p:txBody>
        </p:sp>
      </p:grpSp>
      <p:sp>
        <p:nvSpPr>
          <p:cNvPr id="61" name="Rectangle 60"/>
          <p:cNvSpPr/>
          <p:nvPr/>
        </p:nvSpPr>
        <p:spPr>
          <a:xfrm>
            <a:off x="301022" y="5971709"/>
            <a:ext cx="11760315" cy="5619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00" dirty="0">
                <a:solidFill>
                  <a:srgbClr val="C00000"/>
                </a:solidFill>
                <a:latin typeface="Arial" panose="020B0604020202020204" pitchFamily="34" charset="0"/>
                <a:cs typeface="Arial" panose="020B0604020202020204" pitchFamily="34" charset="0"/>
                <a:sym typeface="Arial"/>
              </a:rPr>
              <a:t>* </a:t>
            </a:r>
            <a:r>
              <a:rPr lang="en-US" sz="1000" dirty="0">
                <a:solidFill>
                  <a:srgbClr val="C00000"/>
                </a:solidFill>
                <a:latin typeface="Arial" panose="020B0604020202020204" pitchFamily="34" charset="0"/>
                <a:cs typeface="Arial" panose="020B0604020202020204" pitchFamily="34" charset="0"/>
              </a:rPr>
              <a:t>Under Annuity Option 4, 5,  and 6, </a:t>
            </a:r>
            <a:r>
              <a:rPr lang="en-IN" sz="1000" dirty="0">
                <a:solidFill>
                  <a:srgbClr val="C00000"/>
                </a:solidFill>
                <a:latin typeface="Arial" panose="020B0604020202020204" pitchFamily="34" charset="0"/>
                <a:cs typeface="Arial" panose="020B0604020202020204" pitchFamily="34" charset="0"/>
              </a:rPr>
              <a:t>Secondary Annuitant can only be the Spouse of the Primary Annuitant and the </a:t>
            </a:r>
            <a:r>
              <a:rPr lang="en-US" sz="1000" dirty="0">
                <a:solidFill>
                  <a:srgbClr val="C00000"/>
                </a:solidFill>
                <a:latin typeface="Arial" panose="020B0604020202020204" pitchFamily="34" charset="0"/>
                <a:cs typeface="Arial" panose="020B0604020202020204" pitchFamily="34" charset="0"/>
              </a:rPr>
              <a:t>Secondary Annuitant at the time of policy commencement cannot be changed subsequently</a:t>
            </a:r>
            <a:endParaRPr lang="en-IN" sz="1000" dirty="0">
              <a:solidFill>
                <a:srgbClr val="C00000"/>
              </a:solidFill>
              <a:latin typeface="Arial" panose="020B0604020202020204" pitchFamily="34" charset="0"/>
              <a:cs typeface="Arial" panose="020B0604020202020204" pitchFamily="34" charset="0"/>
            </a:endParaRPr>
          </a:p>
        </p:txBody>
      </p:sp>
      <p:sp>
        <p:nvSpPr>
          <p:cNvPr id="8" name="Title 7">
            <a:extLst>
              <a:ext uri="{FF2B5EF4-FFF2-40B4-BE49-F238E27FC236}">
                <a16:creationId xmlns:a16="http://schemas.microsoft.com/office/drawing/2014/main" id="{C5F8AB52-1BB2-245D-5596-5E7FAAB36FC4}"/>
              </a:ext>
            </a:extLst>
          </p:cNvPr>
          <p:cNvSpPr>
            <a:spLocks noGrp="1"/>
          </p:cNvSpPr>
          <p:nvPr>
            <p:ph type="ctrTitle"/>
          </p:nvPr>
        </p:nvSpPr>
        <p:spPr/>
        <p:txBody>
          <a:bodyPr/>
          <a:lstStyle/>
          <a:p>
            <a:r>
              <a:rPr lang="en-US" sz="2800" b="1" dirty="0">
                <a:latin typeface="+mj-lt"/>
              </a:rPr>
              <a:t>Annuity Options under each Plan</a:t>
            </a:r>
            <a:endParaRPr lang="en-IN" sz="2800" b="1" dirty="0">
              <a:latin typeface="+mj-lt"/>
            </a:endParaRPr>
          </a:p>
        </p:txBody>
      </p:sp>
    </p:spTree>
    <p:extLst>
      <p:ext uri="{BB962C8B-B14F-4D97-AF65-F5344CB8AC3E}">
        <p14:creationId xmlns:p14="http://schemas.microsoft.com/office/powerpoint/2010/main" val="236640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wipe(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61"/>
                                        </p:tgtEl>
                                        <p:attrNameLst>
                                          <p:attrName>style.visibility</p:attrName>
                                        </p:attrNameLst>
                                      </p:cBhvr>
                                      <p:to>
                                        <p:strVal val="visible"/>
                                      </p:to>
                                    </p:set>
                                    <p:anim calcmode="lin" valueType="num">
                                      <p:cBhvr>
                                        <p:cTn id="42" dur="500" fill="hold"/>
                                        <p:tgtEl>
                                          <p:spTgt spid="61"/>
                                        </p:tgtEl>
                                        <p:attrNameLst>
                                          <p:attrName>ppt_w</p:attrName>
                                        </p:attrNameLst>
                                      </p:cBhvr>
                                      <p:tavLst>
                                        <p:tav tm="0">
                                          <p:val>
                                            <p:fltVal val="0"/>
                                          </p:val>
                                        </p:tav>
                                        <p:tav tm="100000">
                                          <p:val>
                                            <p:strVal val="#ppt_w"/>
                                          </p:val>
                                        </p:tav>
                                      </p:tavLst>
                                    </p:anim>
                                    <p:anim calcmode="lin" valueType="num">
                                      <p:cBhvr>
                                        <p:cTn id="43" dur="500" fill="hold"/>
                                        <p:tgtEl>
                                          <p:spTgt spid="61"/>
                                        </p:tgtEl>
                                        <p:attrNameLst>
                                          <p:attrName>ppt_h</p:attrName>
                                        </p:attrNameLst>
                                      </p:cBhvr>
                                      <p:tavLst>
                                        <p:tav tm="0">
                                          <p:val>
                                            <p:fltVal val="0"/>
                                          </p:val>
                                        </p:tav>
                                        <p:tav tm="100000">
                                          <p:val>
                                            <p:strVal val="#ppt_h"/>
                                          </p:val>
                                        </p:tav>
                                      </p:tavLst>
                                    </p:anim>
                                    <p:animEffect transition="in" filter="fade">
                                      <p:cBhvr>
                                        <p:cTn id="44"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99007" y="1245604"/>
            <a:ext cx="11706810" cy="625370"/>
            <a:chOff x="299007" y="1427820"/>
            <a:chExt cx="11706810" cy="625370"/>
          </a:xfrm>
        </p:grpSpPr>
        <p:sp>
          <p:nvSpPr>
            <p:cNvPr id="2" name="Rectangle 1"/>
            <p:cNvSpPr/>
            <p:nvPr/>
          </p:nvSpPr>
          <p:spPr>
            <a:xfrm>
              <a:off x="299007" y="1427821"/>
              <a:ext cx="1030807"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Annuity Option</a:t>
              </a:r>
              <a:endParaRPr lang="en-IN" sz="1400" dirty="0">
                <a:solidFill>
                  <a:schemeClr val="bg1"/>
                </a:solidFill>
                <a:latin typeface="Arial" panose="020B0604020202020204" pitchFamily="34" charset="0"/>
                <a:cs typeface="Arial" panose="020B0604020202020204" pitchFamily="34" charset="0"/>
              </a:endParaRPr>
            </a:p>
          </p:txBody>
        </p:sp>
        <p:sp>
          <p:nvSpPr>
            <p:cNvPr id="54" name="Rectangle 53"/>
            <p:cNvSpPr/>
            <p:nvPr/>
          </p:nvSpPr>
          <p:spPr>
            <a:xfrm>
              <a:off x="3531152" y="1427821"/>
              <a:ext cx="6190444"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Description</a:t>
              </a:r>
              <a:endParaRPr lang="en-IN" sz="1400" dirty="0">
                <a:solidFill>
                  <a:schemeClr val="bg1"/>
                </a:solidFill>
                <a:latin typeface="Arial" panose="020B0604020202020204" pitchFamily="34" charset="0"/>
                <a:cs typeface="Arial" panose="020B0604020202020204" pitchFamily="34" charset="0"/>
              </a:endParaRPr>
            </a:p>
          </p:txBody>
        </p:sp>
        <p:sp>
          <p:nvSpPr>
            <p:cNvPr id="56" name="Rectangle 55"/>
            <p:cNvSpPr/>
            <p:nvPr/>
          </p:nvSpPr>
          <p:spPr>
            <a:xfrm>
              <a:off x="9793473" y="1427821"/>
              <a:ext cx="2212344"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Plan Option</a:t>
              </a:r>
              <a:endParaRPr lang="en-IN" sz="1400" dirty="0">
                <a:solidFill>
                  <a:schemeClr val="bg1"/>
                </a:solidFill>
                <a:latin typeface="Arial" panose="020B0604020202020204" pitchFamily="34" charset="0"/>
                <a:cs typeface="Arial" panose="020B0604020202020204" pitchFamily="34" charset="0"/>
              </a:endParaRPr>
            </a:p>
          </p:txBody>
        </p:sp>
        <p:sp>
          <p:nvSpPr>
            <p:cNvPr id="34" name="Rectangle 33"/>
            <p:cNvSpPr/>
            <p:nvPr/>
          </p:nvSpPr>
          <p:spPr>
            <a:xfrm>
              <a:off x="1382642" y="1427820"/>
              <a:ext cx="2095682" cy="625369"/>
            </a:xfrm>
            <a:prstGeom prst="rect">
              <a:avLst/>
            </a:prstGeom>
            <a:solidFill>
              <a:srgbClr val="287ABD"/>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1"/>
                  </a:solidFill>
                  <a:latin typeface="Arial" panose="020B0604020202020204" pitchFamily="34" charset="0"/>
                  <a:cs typeface="Arial" panose="020B0604020202020204" pitchFamily="34" charset="0"/>
                </a:rPr>
                <a:t>Death Benefit</a:t>
              </a:r>
              <a:endParaRPr lang="en-IN" sz="1400" dirty="0">
                <a:solidFill>
                  <a:schemeClr val="bg1"/>
                </a:solidFill>
                <a:latin typeface="Arial" panose="020B0604020202020204" pitchFamily="34" charset="0"/>
                <a:cs typeface="Arial" panose="020B0604020202020204" pitchFamily="34" charset="0"/>
              </a:endParaRPr>
            </a:p>
          </p:txBody>
        </p:sp>
      </p:grpSp>
      <p:grpSp>
        <p:nvGrpSpPr>
          <p:cNvPr id="6" name="Group 5"/>
          <p:cNvGrpSpPr/>
          <p:nvPr/>
        </p:nvGrpSpPr>
        <p:grpSpPr>
          <a:xfrm>
            <a:off x="299007" y="1935699"/>
            <a:ext cx="11706810" cy="629023"/>
            <a:chOff x="299007" y="2117915"/>
            <a:chExt cx="11706810" cy="629023"/>
          </a:xfrm>
        </p:grpSpPr>
        <p:sp>
          <p:nvSpPr>
            <p:cNvPr id="87" name="Rectangle 86"/>
            <p:cNvSpPr/>
            <p:nvPr/>
          </p:nvSpPr>
          <p:spPr>
            <a:xfrm>
              <a:off x="299007" y="2121569"/>
              <a:ext cx="1030807"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7</a:t>
              </a:r>
              <a:endParaRPr lang="en-IN" sz="1400" dirty="0">
                <a:solidFill>
                  <a:schemeClr val="tx1"/>
                </a:solidFill>
                <a:latin typeface="Arial" panose="020B0604020202020204" pitchFamily="34" charset="0"/>
                <a:cs typeface="Arial" panose="020B0604020202020204" pitchFamily="34" charset="0"/>
              </a:endParaRPr>
            </a:p>
          </p:txBody>
        </p:sp>
        <p:sp>
          <p:nvSpPr>
            <p:cNvPr id="88" name="Rectangle 87"/>
            <p:cNvSpPr/>
            <p:nvPr/>
          </p:nvSpPr>
          <p:spPr>
            <a:xfrm>
              <a:off x="3531152" y="2121569"/>
              <a:ext cx="61904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Annuity certain for 10 years and for life thereafter</a:t>
              </a:r>
              <a:endParaRPr lang="en-IN" sz="1400" dirty="0">
                <a:solidFill>
                  <a:schemeClr val="tx1"/>
                </a:solidFill>
                <a:latin typeface="Arial" panose="020B0604020202020204" pitchFamily="34" charset="0"/>
                <a:cs typeface="Arial" panose="020B0604020202020204" pitchFamily="34" charset="0"/>
              </a:endParaRPr>
            </a:p>
          </p:txBody>
        </p:sp>
        <p:sp>
          <p:nvSpPr>
            <p:cNvPr id="89" name="Rectangle 88"/>
            <p:cNvSpPr/>
            <p:nvPr/>
          </p:nvSpPr>
          <p:spPr>
            <a:xfrm>
              <a:off x="9793473" y="2121569"/>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 </a:t>
              </a:r>
              <a:r>
                <a:rPr lang="en-US" sz="1400" b="1" dirty="0">
                  <a:solidFill>
                    <a:schemeClr val="tx1"/>
                  </a:solidFill>
                  <a:latin typeface="Arial" panose="020B0604020202020204" pitchFamily="34" charset="0"/>
                  <a:cs typeface="Arial" panose="020B0604020202020204" pitchFamily="34" charset="0"/>
                </a:rPr>
                <a:t>A</a:t>
              </a:r>
              <a:endParaRPr lang="en-IN" sz="1400" b="1" dirty="0">
                <a:solidFill>
                  <a:schemeClr val="tx1"/>
                </a:solidFill>
                <a:latin typeface="Arial" panose="020B0604020202020204" pitchFamily="34" charset="0"/>
                <a:cs typeface="Arial" panose="020B0604020202020204" pitchFamily="34" charset="0"/>
              </a:endParaRPr>
            </a:p>
          </p:txBody>
        </p:sp>
        <p:sp>
          <p:nvSpPr>
            <p:cNvPr id="37" name="Rectangle 36"/>
            <p:cNvSpPr/>
            <p:nvPr/>
          </p:nvSpPr>
          <p:spPr>
            <a:xfrm>
              <a:off x="1382642" y="2117915"/>
              <a:ext cx="2095682"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Annuity certain for 10 years</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7" name="Group 6"/>
          <p:cNvGrpSpPr/>
          <p:nvPr/>
        </p:nvGrpSpPr>
        <p:grpSpPr>
          <a:xfrm>
            <a:off x="299007" y="2619913"/>
            <a:ext cx="11706810" cy="629023"/>
            <a:chOff x="299007" y="2802129"/>
            <a:chExt cx="11706810" cy="629023"/>
          </a:xfrm>
        </p:grpSpPr>
        <p:sp>
          <p:nvSpPr>
            <p:cNvPr id="93" name="Rectangle 92"/>
            <p:cNvSpPr/>
            <p:nvPr/>
          </p:nvSpPr>
          <p:spPr>
            <a:xfrm>
              <a:off x="299007" y="2802129"/>
              <a:ext cx="1030807"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8</a:t>
              </a:r>
              <a:endParaRPr lang="en-IN" sz="1400" dirty="0">
                <a:solidFill>
                  <a:schemeClr val="tx1"/>
                </a:solidFill>
                <a:latin typeface="Arial" panose="020B0604020202020204" pitchFamily="34" charset="0"/>
                <a:cs typeface="Arial" panose="020B0604020202020204" pitchFamily="34" charset="0"/>
              </a:endParaRPr>
            </a:p>
          </p:txBody>
        </p:sp>
        <p:sp>
          <p:nvSpPr>
            <p:cNvPr id="94" name="Rectangle 93"/>
            <p:cNvSpPr/>
            <p:nvPr/>
          </p:nvSpPr>
          <p:spPr>
            <a:xfrm>
              <a:off x="3531152" y="2805783"/>
              <a:ext cx="61904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Annuity certain for 15 years and for life thereafter</a:t>
              </a:r>
              <a:endParaRPr lang="en-IN" sz="1400" dirty="0">
                <a:solidFill>
                  <a:schemeClr val="tx1"/>
                </a:solidFill>
                <a:latin typeface="Arial" panose="020B0604020202020204" pitchFamily="34" charset="0"/>
                <a:cs typeface="Arial" panose="020B0604020202020204" pitchFamily="34" charset="0"/>
              </a:endParaRPr>
            </a:p>
          </p:txBody>
        </p:sp>
        <p:sp>
          <p:nvSpPr>
            <p:cNvPr id="95" name="Rectangle 94"/>
            <p:cNvSpPr/>
            <p:nvPr/>
          </p:nvSpPr>
          <p:spPr>
            <a:xfrm>
              <a:off x="9793473" y="2805783"/>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 </a:t>
              </a:r>
              <a:r>
                <a:rPr lang="en-US" sz="1400" b="1" dirty="0">
                  <a:solidFill>
                    <a:schemeClr val="tx1"/>
                  </a:solidFill>
                  <a:latin typeface="Arial" panose="020B0604020202020204" pitchFamily="34" charset="0"/>
                  <a:cs typeface="Arial" panose="020B0604020202020204" pitchFamily="34" charset="0"/>
                </a:rPr>
                <a:t>A</a:t>
              </a:r>
              <a:endParaRPr lang="en-IN" sz="1400" b="1" dirty="0">
                <a:solidFill>
                  <a:schemeClr val="tx1"/>
                </a:solidFill>
                <a:latin typeface="Arial" panose="020B0604020202020204" pitchFamily="34" charset="0"/>
                <a:cs typeface="Arial" panose="020B0604020202020204" pitchFamily="34" charset="0"/>
              </a:endParaRPr>
            </a:p>
          </p:txBody>
        </p:sp>
        <p:sp>
          <p:nvSpPr>
            <p:cNvPr id="38" name="Rectangle 37"/>
            <p:cNvSpPr/>
            <p:nvPr/>
          </p:nvSpPr>
          <p:spPr>
            <a:xfrm>
              <a:off x="1382642" y="2802129"/>
              <a:ext cx="2095682"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Annuity certain for 15 years</a:t>
              </a:r>
              <a:endParaRPr lang="en-IN" sz="1400" dirty="0">
                <a:solidFill>
                  <a:schemeClr val="tx1"/>
                </a:solidFill>
                <a:latin typeface="Arial" panose="020B0604020202020204" pitchFamily="34" charset="0"/>
                <a:cs typeface="Arial" panose="020B0604020202020204" pitchFamily="34" charset="0"/>
              </a:endParaRPr>
            </a:p>
          </p:txBody>
        </p:sp>
      </p:grpSp>
      <p:grpSp>
        <p:nvGrpSpPr>
          <p:cNvPr id="8" name="Group 7"/>
          <p:cNvGrpSpPr/>
          <p:nvPr/>
        </p:nvGrpSpPr>
        <p:grpSpPr>
          <a:xfrm>
            <a:off x="299007" y="3304127"/>
            <a:ext cx="11706810" cy="629023"/>
            <a:chOff x="299007" y="3486343"/>
            <a:chExt cx="11706810" cy="629023"/>
          </a:xfrm>
        </p:grpSpPr>
        <p:sp>
          <p:nvSpPr>
            <p:cNvPr id="99" name="Rectangle 98"/>
            <p:cNvSpPr/>
            <p:nvPr/>
          </p:nvSpPr>
          <p:spPr>
            <a:xfrm>
              <a:off x="299007" y="3489997"/>
              <a:ext cx="1030807"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9</a:t>
              </a:r>
              <a:endParaRPr lang="en-IN" sz="1400" dirty="0">
                <a:solidFill>
                  <a:schemeClr val="tx1"/>
                </a:solidFill>
                <a:latin typeface="Arial" panose="020B0604020202020204" pitchFamily="34" charset="0"/>
                <a:cs typeface="Arial" panose="020B0604020202020204" pitchFamily="34" charset="0"/>
              </a:endParaRPr>
            </a:p>
          </p:txBody>
        </p:sp>
        <p:sp>
          <p:nvSpPr>
            <p:cNvPr id="100" name="Rectangle 99"/>
            <p:cNvSpPr/>
            <p:nvPr/>
          </p:nvSpPr>
          <p:spPr>
            <a:xfrm>
              <a:off x="3531152" y="3489997"/>
              <a:ext cx="61904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rPr>
                <a:t>Annuity certain for 20 years and for life thereafter</a:t>
              </a:r>
              <a:endParaRPr lang="en-IN" sz="1400" dirty="0">
                <a:solidFill>
                  <a:schemeClr val="tx1"/>
                </a:solidFill>
                <a:latin typeface="Arial" panose="020B0604020202020204" pitchFamily="34" charset="0"/>
                <a:cs typeface="Arial" panose="020B0604020202020204" pitchFamily="34" charset="0"/>
              </a:endParaRPr>
            </a:p>
          </p:txBody>
        </p:sp>
        <p:sp>
          <p:nvSpPr>
            <p:cNvPr id="101" name="Rectangle 100"/>
            <p:cNvSpPr/>
            <p:nvPr/>
          </p:nvSpPr>
          <p:spPr>
            <a:xfrm>
              <a:off x="9793473" y="3489997"/>
              <a:ext cx="2212344"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Arial" panose="020B0604020202020204" pitchFamily="34" charset="0"/>
                  <a:cs typeface="Arial" panose="020B0604020202020204" pitchFamily="34" charset="0"/>
                </a:rPr>
                <a:t>Available Under </a:t>
              </a:r>
            </a:p>
            <a:p>
              <a:pPr algn="ctr"/>
              <a:r>
                <a:rPr lang="en-US" sz="1400" dirty="0">
                  <a:solidFill>
                    <a:schemeClr val="tx1"/>
                  </a:solidFill>
                  <a:latin typeface="Arial" panose="020B0604020202020204" pitchFamily="34" charset="0"/>
                  <a:cs typeface="Arial" panose="020B0604020202020204" pitchFamily="34" charset="0"/>
                </a:rPr>
                <a:t>Plan Option</a:t>
              </a:r>
              <a:r>
                <a:rPr lang="en-US" sz="1400" b="1" dirty="0">
                  <a:solidFill>
                    <a:schemeClr val="tx1"/>
                  </a:solidFill>
                  <a:latin typeface="Arial" panose="020B0604020202020204" pitchFamily="34" charset="0"/>
                  <a:cs typeface="Arial" panose="020B0604020202020204" pitchFamily="34" charset="0"/>
                </a:rPr>
                <a:t> A</a:t>
              </a:r>
              <a:endParaRPr lang="en-IN" sz="1400" b="1" dirty="0">
                <a:solidFill>
                  <a:schemeClr val="tx1"/>
                </a:solidFill>
                <a:latin typeface="Arial" panose="020B0604020202020204" pitchFamily="34" charset="0"/>
                <a:cs typeface="Arial" panose="020B0604020202020204" pitchFamily="34" charset="0"/>
              </a:endParaRPr>
            </a:p>
          </p:txBody>
        </p:sp>
        <p:sp>
          <p:nvSpPr>
            <p:cNvPr id="39" name="Rectangle 38"/>
            <p:cNvSpPr/>
            <p:nvPr/>
          </p:nvSpPr>
          <p:spPr>
            <a:xfrm>
              <a:off x="1382642" y="3486343"/>
              <a:ext cx="2095682" cy="625369"/>
            </a:xfrm>
            <a:prstGeom prst="rect">
              <a:avLst/>
            </a:prstGeom>
            <a:solidFill>
              <a:schemeClr val="bg1"/>
            </a:solidFill>
            <a:ln w="12700">
              <a:solidFill>
                <a:srgbClr val="287AB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solidFill>
                    <a:schemeClr val="tx1"/>
                  </a:solidFill>
                  <a:latin typeface="Arial" panose="020B0604020202020204" pitchFamily="34" charset="0"/>
                  <a:cs typeface="Arial" panose="020B0604020202020204" pitchFamily="34" charset="0"/>
                </a:rPr>
                <a:t>Annuity certain for 20 years</a:t>
              </a:r>
              <a:endParaRPr lang="en-IN" sz="1400" dirty="0">
                <a:solidFill>
                  <a:schemeClr val="tx1"/>
                </a:solidFill>
                <a:latin typeface="Arial" panose="020B0604020202020204" pitchFamily="34" charset="0"/>
                <a:cs typeface="Arial" panose="020B0604020202020204" pitchFamily="34" charset="0"/>
              </a:endParaRPr>
            </a:p>
          </p:txBody>
        </p:sp>
      </p:grpSp>
      <p:sp>
        <p:nvSpPr>
          <p:cNvPr id="42" name="Rectangle 41"/>
          <p:cNvSpPr/>
          <p:nvPr/>
        </p:nvSpPr>
        <p:spPr>
          <a:xfrm>
            <a:off x="0" y="6334125"/>
            <a:ext cx="13134975" cy="54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N" sz="1200" i="1" dirty="0">
              <a:solidFill>
                <a:srgbClr val="FF0000"/>
              </a:solidFill>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89FE713F-C772-A790-59D6-D07E421ACFAE}"/>
              </a:ext>
            </a:extLst>
          </p:cNvPr>
          <p:cNvSpPr>
            <a:spLocks noGrp="1"/>
          </p:cNvSpPr>
          <p:nvPr>
            <p:ph type="ctrTitle"/>
          </p:nvPr>
        </p:nvSpPr>
        <p:spPr/>
        <p:txBody>
          <a:bodyPr/>
          <a:lstStyle/>
          <a:p>
            <a:r>
              <a:rPr lang="en-US" sz="2800" b="1" dirty="0">
                <a:latin typeface="+mj-lt"/>
              </a:rPr>
              <a:t>Annuity Options under each Plan</a:t>
            </a:r>
          </a:p>
        </p:txBody>
      </p:sp>
    </p:spTree>
    <p:extLst>
      <p:ext uri="{BB962C8B-B14F-4D97-AF65-F5344CB8AC3E}">
        <p14:creationId xmlns:p14="http://schemas.microsoft.com/office/powerpoint/2010/main" val="2727973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0000" y="1466005"/>
            <a:ext cx="8524910" cy="609600"/>
          </a:xfrm>
          <a:prstGeom prst="rect">
            <a:avLst/>
          </a:prstGeom>
          <a:solidFill>
            <a:srgbClr val="287ABD"/>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31774">
              <a:defRPr/>
            </a:pPr>
            <a:r>
              <a:rPr lang="en-US" dirty="0">
                <a:solidFill>
                  <a:schemeClr val="bg1"/>
                </a:solidFill>
                <a:latin typeface="Arial"/>
                <a:ea typeface="Arial"/>
                <a:cs typeface="Arial"/>
                <a:sym typeface="Arial"/>
              </a:rPr>
              <a:t>There are nine Annuity Options available under Plan Option A.</a:t>
            </a:r>
          </a:p>
        </p:txBody>
      </p:sp>
      <p:sp>
        <p:nvSpPr>
          <p:cNvPr id="21" name="Rectangle 20"/>
          <p:cNvSpPr/>
          <p:nvPr/>
        </p:nvSpPr>
        <p:spPr>
          <a:xfrm>
            <a:off x="480000" y="2353297"/>
            <a:ext cx="8524910" cy="1276349"/>
          </a:xfrm>
          <a:prstGeom prst="rect">
            <a:avLst/>
          </a:prstGeom>
          <a:solidFill>
            <a:schemeClr val="bg1">
              <a:lumMod val="8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31774">
              <a:defRPr/>
            </a:pPr>
            <a:r>
              <a:rPr lang="en-US" dirty="0">
                <a:ln w="0"/>
                <a:solidFill>
                  <a:schemeClr val="tx1"/>
                </a:solidFill>
                <a:latin typeface="Arial" panose="020B0604020202020204" pitchFamily="34" charset="0"/>
                <a:cs typeface="Arial" panose="020B0604020202020204" pitchFamily="34" charset="0"/>
              </a:rPr>
              <a:t>Under </a:t>
            </a:r>
            <a:r>
              <a:rPr lang="en-US" b="1" dirty="0">
                <a:ln w="0"/>
                <a:solidFill>
                  <a:schemeClr val="tx1"/>
                </a:solidFill>
                <a:latin typeface="Arial" panose="020B0604020202020204" pitchFamily="34" charset="0"/>
                <a:cs typeface="Arial" panose="020B0604020202020204" pitchFamily="34" charset="0"/>
              </a:rPr>
              <a:t>Annuity Option 4, 5,  and 6, Secondary Annuitant can only be the Spouse of the Primary Annuitant</a:t>
            </a:r>
            <a:r>
              <a:rPr lang="en-US" dirty="0">
                <a:ln w="0"/>
                <a:solidFill>
                  <a:schemeClr val="tx1"/>
                </a:solidFill>
                <a:latin typeface="Arial" panose="020B0604020202020204" pitchFamily="34" charset="0"/>
                <a:cs typeface="Arial" panose="020B0604020202020204" pitchFamily="34" charset="0"/>
              </a:rPr>
              <a:t> and cannot be changed subsequently at the time of policy commencement</a:t>
            </a:r>
          </a:p>
        </p:txBody>
      </p:sp>
      <p:pic>
        <p:nvPicPr>
          <p:cNvPr id="22" name="Picture 21">
            <a:extLst>
              <a:ext uri="{FF2B5EF4-FFF2-40B4-BE49-F238E27FC236}">
                <a16:creationId xmlns:a16="http://schemas.microsoft.com/office/drawing/2014/main" id="{5908CC2A-2856-4DCB-8340-9860AFED35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726"/>
          <a:stretch/>
        </p:blipFill>
        <p:spPr>
          <a:xfrm>
            <a:off x="9598301" y="1466005"/>
            <a:ext cx="1186783" cy="4364851"/>
          </a:xfrm>
          <a:prstGeom prst="rect">
            <a:avLst/>
          </a:prstGeom>
        </p:spPr>
      </p:pic>
      <p:pic>
        <p:nvPicPr>
          <p:cNvPr id="23" name="Picture 22">
            <a:extLst>
              <a:ext uri="{FF2B5EF4-FFF2-40B4-BE49-F238E27FC236}">
                <a16:creationId xmlns:a16="http://schemas.microsoft.com/office/drawing/2014/main" id="{279950C5-322A-4675-9E13-65BC0A2EE9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715"/>
          <a:stretch/>
        </p:blipFill>
        <p:spPr>
          <a:xfrm>
            <a:off x="10785084" y="1513100"/>
            <a:ext cx="1219200" cy="4308231"/>
          </a:xfrm>
          <a:prstGeom prst="rect">
            <a:avLst/>
          </a:prstGeom>
        </p:spPr>
      </p:pic>
      <p:sp>
        <p:nvSpPr>
          <p:cNvPr id="24" name="Rectangle 23"/>
          <p:cNvSpPr/>
          <p:nvPr/>
        </p:nvSpPr>
        <p:spPr>
          <a:xfrm>
            <a:off x="480000" y="3942207"/>
            <a:ext cx="8524910" cy="1276349"/>
          </a:xfrm>
          <a:prstGeom prst="rect">
            <a:avLst/>
          </a:prstGeom>
          <a:solidFill>
            <a:schemeClr val="bg1">
              <a:lumMod val="8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31774">
              <a:defRPr/>
            </a:pPr>
            <a:r>
              <a:rPr lang="en-US" b="1" dirty="0">
                <a:ln w="0"/>
                <a:solidFill>
                  <a:schemeClr val="tx1"/>
                </a:solidFill>
                <a:latin typeface="Arial" panose="020B0604020202020204" pitchFamily="34" charset="0"/>
                <a:cs typeface="Arial" panose="020B0604020202020204" pitchFamily="34" charset="0"/>
              </a:rPr>
              <a:t>If Secondary Annuitant dies before the Primary life</a:t>
            </a:r>
            <a:r>
              <a:rPr lang="en-US" dirty="0">
                <a:ln w="0"/>
                <a:solidFill>
                  <a:schemeClr val="tx1"/>
                </a:solidFill>
                <a:latin typeface="Arial" panose="020B0604020202020204" pitchFamily="34" charset="0"/>
                <a:cs typeface="Arial" panose="020B0604020202020204" pitchFamily="34" charset="0"/>
              </a:rPr>
              <a:t>, the </a:t>
            </a:r>
            <a:r>
              <a:rPr lang="en-US" b="1" dirty="0">
                <a:ln w="0"/>
                <a:solidFill>
                  <a:schemeClr val="tx1"/>
                </a:solidFill>
                <a:latin typeface="Arial" panose="020B0604020202020204" pitchFamily="34" charset="0"/>
                <a:cs typeface="Arial" panose="020B0604020202020204" pitchFamily="34" charset="0"/>
              </a:rPr>
              <a:t>annuity payout will continue to be paid until the Primary Annuitant is alive </a:t>
            </a:r>
            <a:r>
              <a:rPr lang="en-US" dirty="0">
                <a:ln w="0"/>
                <a:solidFill>
                  <a:schemeClr val="tx1"/>
                </a:solidFill>
                <a:latin typeface="Arial" panose="020B0604020202020204" pitchFamily="34" charset="0"/>
                <a:cs typeface="Arial" panose="020B0604020202020204" pitchFamily="34" charset="0"/>
              </a:rPr>
              <a:t>and the contract ceases immediately after the death of the Primary Annuitant.</a:t>
            </a:r>
          </a:p>
        </p:txBody>
      </p:sp>
      <p:sp>
        <p:nvSpPr>
          <p:cNvPr id="2" name="Title 1">
            <a:extLst>
              <a:ext uri="{FF2B5EF4-FFF2-40B4-BE49-F238E27FC236}">
                <a16:creationId xmlns:a16="http://schemas.microsoft.com/office/drawing/2014/main" id="{2E83505F-FED8-E645-DD2E-C8DD513A0779}"/>
              </a:ext>
            </a:extLst>
          </p:cNvPr>
          <p:cNvSpPr>
            <a:spLocks noGrp="1"/>
          </p:cNvSpPr>
          <p:nvPr>
            <p:ph type="ctrTitle"/>
          </p:nvPr>
        </p:nvSpPr>
        <p:spPr/>
        <p:txBody>
          <a:bodyPr/>
          <a:lstStyle/>
          <a:p>
            <a:r>
              <a:rPr lang="en-IN" sz="2800" b="1" dirty="0">
                <a:latin typeface="+mj-lt"/>
              </a:rPr>
              <a:t>Plan A</a:t>
            </a:r>
          </a:p>
        </p:txBody>
      </p:sp>
      <p:sp>
        <p:nvSpPr>
          <p:cNvPr id="5" name="Rectangle 4">
            <a:extLst>
              <a:ext uri="{FF2B5EF4-FFF2-40B4-BE49-F238E27FC236}">
                <a16:creationId xmlns:a16="http://schemas.microsoft.com/office/drawing/2014/main" id="{EDBFCDFE-5E30-FE30-A777-F40EA8431E0B}"/>
              </a:ext>
            </a:extLst>
          </p:cNvPr>
          <p:cNvSpPr/>
          <p:nvPr/>
        </p:nvSpPr>
        <p:spPr>
          <a:xfrm>
            <a:off x="480000" y="5837085"/>
            <a:ext cx="13012783" cy="54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rgbClr val="C00000"/>
                </a:solidFill>
                <a:latin typeface="Arial" panose="020B0604020202020204" pitchFamily="34" charset="0"/>
                <a:cs typeface="Arial" panose="020B0604020202020204" pitchFamily="34" charset="0"/>
                <a:sym typeface="Arial"/>
              </a:rPr>
              <a:t>*</a:t>
            </a:r>
            <a:r>
              <a:rPr lang="en-US" sz="1200" i="1" dirty="0">
                <a:solidFill>
                  <a:srgbClr val="FF0000"/>
                </a:solidFill>
                <a:latin typeface="Arial" panose="020B0604020202020204" pitchFamily="34" charset="0"/>
                <a:cs typeface="Arial" panose="020B0604020202020204" pitchFamily="34" charset="0"/>
                <a:sym typeface="Arial"/>
              </a:rPr>
              <a:t>Please note: Annuity Options once chosen cannot be changed subsequently</a:t>
            </a:r>
            <a:r>
              <a:rPr lang="en-US" sz="1200" i="1" dirty="0">
                <a:solidFill>
                  <a:srgbClr val="FF0000"/>
                </a:solidFill>
                <a:latin typeface="Arial" panose="020B0604020202020204" pitchFamily="34" charset="0"/>
                <a:cs typeface="Arial" panose="020B0604020202020204" pitchFamily="34" charset="0"/>
              </a:rPr>
              <a:t> </a:t>
            </a:r>
            <a:endParaRPr lang="en-IN" sz="12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4371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par>
                                <p:cTn id="14" presetID="42"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anim calcmode="lin" valueType="num">
                                      <p:cBhvr>
                                        <p:cTn id="17" dur="1000" fill="hold"/>
                                        <p:tgtEl>
                                          <p:spTgt spid="22"/>
                                        </p:tgtEl>
                                        <p:attrNameLst>
                                          <p:attrName>ppt_x</p:attrName>
                                        </p:attrNameLst>
                                      </p:cBhvr>
                                      <p:tavLst>
                                        <p:tav tm="0">
                                          <p:val>
                                            <p:strVal val="#ppt_x"/>
                                          </p:val>
                                        </p:tav>
                                        <p:tav tm="100000">
                                          <p:val>
                                            <p:strVal val="#ppt_x"/>
                                          </p:val>
                                        </p:tav>
                                      </p:tavLst>
                                    </p:anim>
                                    <p:anim calcmode="lin" valueType="num">
                                      <p:cBhvr>
                                        <p:cTn id="18" dur="1000" fill="hold"/>
                                        <p:tgtEl>
                                          <p:spTgt spid="2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P spid="24"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0000" y="1621369"/>
            <a:ext cx="8524910" cy="609600"/>
          </a:xfrm>
          <a:prstGeom prst="rect">
            <a:avLst/>
          </a:prstGeom>
          <a:solidFill>
            <a:srgbClr val="287ABD"/>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31774">
              <a:defRPr/>
            </a:pPr>
            <a:r>
              <a:rPr lang="en-US" dirty="0"/>
              <a:t>Plan Option B is available only for individuals</a:t>
            </a:r>
            <a:endParaRPr lang="en-US" dirty="0">
              <a:solidFill>
                <a:schemeClr val="bg1"/>
              </a:solidFill>
              <a:latin typeface="Arial"/>
              <a:ea typeface="Arial"/>
              <a:cs typeface="Arial"/>
              <a:sym typeface="Arial"/>
            </a:endParaRPr>
          </a:p>
        </p:txBody>
      </p:sp>
      <p:sp>
        <p:nvSpPr>
          <p:cNvPr id="21" name="Rectangle 20"/>
          <p:cNvSpPr/>
          <p:nvPr/>
        </p:nvSpPr>
        <p:spPr>
          <a:xfrm>
            <a:off x="480000" y="2491374"/>
            <a:ext cx="8524910" cy="1276349"/>
          </a:xfrm>
          <a:prstGeom prst="rect">
            <a:avLst/>
          </a:prstGeom>
          <a:solidFill>
            <a:schemeClr val="bg1">
              <a:lumMod val="8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31774">
              <a:defRPr/>
            </a:pPr>
            <a:r>
              <a:rPr lang="en-US" dirty="0">
                <a:solidFill>
                  <a:schemeClr val="tx1"/>
                </a:solidFill>
                <a:latin typeface="Arial" panose="020B0604020202020204" pitchFamily="34" charset="0"/>
                <a:cs typeface="Arial" panose="020B0604020202020204" pitchFamily="34" charset="0"/>
              </a:rPr>
              <a:t>Plan Option B is available only for individuals who purchase Immediate Annuity from the proceeds of Reverse Mortgage loan offered by any approved financial institution as mentioned in the Gazette of India.</a:t>
            </a:r>
            <a:endParaRPr lang="en-IN" dirty="0">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5908CC2A-2856-4DCB-8340-9860AFED35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726"/>
          <a:stretch/>
        </p:blipFill>
        <p:spPr>
          <a:xfrm>
            <a:off x="9598301" y="1466005"/>
            <a:ext cx="1186783" cy="4364851"/>
          </a:xfrm>
          <a:prstGeom prst="rect">
            <a:avLst/>
          </a:prstGeom>
        </p:spPr>
      </p:pic>
      <p:pic>
        <p:nvPicPr>
          <p:cNvPr id="23" name="Picture 22">
            <a:extLst>
              <a:ext uri="{FF2B5EF4-FFF2-40B4-BE49-F238E27FC236}">
                <a16:creationId xmlns:a16="http://schemas.microsoft.com/office/drawing/2014/main" id="{279950C5-322A-4675-9E13-65BC0A2EE9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715"/>
          <a:stretch/>
        </p:blipFill>
        <p:spPr>
          <a:xfrm>
            <a:off x="10785084" y="1513100"/>
            <a:ext cx="1219200" cy="4308231"/>
          </a:xfrm>
          <a:prstGeom prst="rect">
            <a:avLst/>
          </a:prstGeom>
        </p:spPr>
      </p:pic>
      <p:sp>
        <p:nvSpPr>
          <p:cNvPr id="24" name="Rectangle 23"/>
          <p:cNvSpPr/>
          <p:nvPr/>
        </p:nvSpPr>
        <p:spPr>
          <a:xfrm>
            <a:off x="485741" y="4111460"/>
            <a:ext cx="8524910" cy="1611191"/>
          </a:xfrm>
          <a:prstGeom prst="rect">
            <a:avLst/>
          </a:prstGeom>
          <a:solidFill>
            <a:schemeClr val="bg1">
              <a:lumMod val="8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31774">
              <a:defRPr/>
            </a:pPr>
            <a:r>
              <a:rPr lang="en-US" dirty="0">
                <a:solidFill>
                  <a:schemeClr val="tx1"/>
                </a:solidFill>
                <a:latin typeface="Arial" panose="020B0604020202020204" pitchFamily="34" charset="0"/>
                <a:cs typeface="Arial" panose="020B0604020202020204" pitchFamily="34" charset="0"/>
              </a:rPr>
              <a:t>Individuals aged above 60 years only can avail loans through Reverse Mortgage Loan facility. They can purchase this annuity plan (Plan Option B) through the loan proceeds by submitting a proof of having availed the loan through Reverse Mortgage Loan facility offered by any approved financial institution as mentioned in the Gazette of India. </a:t>
            </a:r>
            <a:endParaRPr lang="en-IN" dirty="0">
              <a:solidFill>
                <a:schemeClr val="tx1"/>
              </a:solidFill>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51E2CF5E-512A-DD22-C458-A595129F8D21}"/>
              </a:ext>
            </a:extLst>
          </p:cNvPr>
          <p:cNvSpPr>
            <a:spLocks noGrp="1"/>
          </p:cNvSpPr>
          <p:nvPr>
            <p:ph type="ctrTitle"/>
          </p:nvPr>
        </p:nvSpPr>
        <p:spPr/>
        <p:txBody>
          <a:bodyPr/>
          <a:lstStyle/>
          <a:p>
            <a:r>
              <a:rPr lang="en-IN" sz="2800" b="1" dirty="0">
                <a:latin typeface="+mj-lt"/>
              </a:rPr>
              <a:t>Plan B</a:t>
            </a:r>
          </a:p>
        </p:txBody>
      </p:sp>
      <p:sp>
        <p:nvSpPr>
          <p:cNvPr id="6" name="Rectangle 5">
            <a:extLst>
              <a:ext uri="{FF2B5EF4-FFF2-40B4-BE49-F238E27FC236}">
                <a16:creationId xmlns:a16="http://schemas.microsoft.com/office/drawing/2014/main" id="{FEF71246-2452-E366-B783-547DD0B5DFAD}"/>
              </a:ext>
            </a:extLst>
          </p:cNvPr>
          <p:cNvSpPr/>
          <p:nvPr/>
        </p:nvSpPr>
        <p:spPr>
          <a:xfrm>
            <a:off x="480000" y="5837085"/>
            <a:ext cx="13012783" cy="54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rgbClr val="C00000"/>
                </a:solidFill>
                <a:latin typeface="Arial" panose="020B0604020202020204" pitchFamily="34" charset="0"/>
                <a:cs typeface="Arial" panose="020B0604020202020204" pitchFamily="34" charset="0"/>
                <a:sym typeface="Arial"/>
              </a:rPr>
              <a:t>*</a:t>
            </a:r>
            <a:r>
              <a:rPr lang="en-US" sz="1200" i="1" dirty="0">
                <a:solidFill>
                  <a:srgbClr val="FF0000"/>
                </a:solidFill>
                <a:latin typeface="Arial" panose="020B0604020202020204" pitchFamily="34" charset="0"/>
                <a:cs typeface="Arial" panose="020B0604020202020204" pitchFamily="34" charset="0"/>
                <a:sym typeface="Arial"/>
              </a:rPr>
              <a:t>Please note: Annuity Options once chosen cannot be changed subsequently</a:t>
            </a:r>
            <a:r>
              <a:rPr lang="en-US" sz="1200" i="1" dirty="0">
                <a:solidFill>
                  <a:srgbClr val="FF0000"/>
                </a:solidFill>
                <a:latin typeface="Arial" panose="020B0604020202020204" pitchFamily="34" charset="0"/>
                <a:cs typeface="Arial" panose="020B0604020202020204" pitchFamily="34" charset="0"/>
              </a:rPr>
              <a:t> </a:t>
            </a:r>
            <a:endParaRPr lang="en-IN" sz="12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10696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par>
                                <p:cTn id="14" presetID="42"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anim calcmode="lin" valueType="num">
                                      <p:cBhvr>
                                        <p:cTn id="17" dur="1000" fill="hold"/>
                                        <p:tgtEl>
                                          <p:spTgt spid="22"/>
                                        </p:tgtEl>
                                        <p:attrNameLst>
                                          <p:attrName>ppt_x</p:attrName>
                                        </p:attrNameLst>
                                      </p:cBhvr>
                                      <p:tavLst>
                                        <p:tav tm="0">
                                          <p:val>
                                            <p:strVal val="#ppt_x"/>
                                          </p:val>
                                        </p:tav>
                                        <p:tav tm="100000">
                                          <p:val>
                                            <p:strVal val="#ppt_x"/>
                                          </p:val>
                                        </p:tav>
                                      </p:tavLst>
                                    </p:anim>
                                    <p:anim calcmode="lin" valueType="num">
                                      <p:cBhvr>
                                        <p:cTn id="18" dur="1000" fill="hold"/>
                                        <p:tgtEl>
                                          <p:spTgt spid="2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P spid="2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0000" y="1513100"/>
            <a:ext cx="8524911" cy="609600"/>
          </a:xfrm>
          <a:prstGeom prst="rect">
            <a:avLst/>
          </a:prstGeom>
          <a:solidFill>
            <a:srgbClr val="287ABD"/>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defTabSz="931774">
              <a:defRPr/>
            </a:pPr>
            <a:r>
              <a:rPr lang="en-US" altLang="en-US" b="1" dirty="0">
                <a:solidFill>
                  <a:schemeClr val="bg1"/>
                </a:solidFill>
                <a:latin typeface="Arial" panose="020B0604020202020204" pitchFamily="34" charset="0"/>
                <a:cs typeface="Arial" panose="020B0604020202020204" pitchFamily="34" charset="0"/>
              </a:rPr>
              <a:t>Plan Option C </a:t>
            </a:r>
            <a:r>
              <a:rPr lang="en-US" altLang="en-US" dirty="0">
                <a:solidFill>
                  <a:schemeClr val="bg1"/>
                </a:solidFill>
                <a:latin typeface="Arial" panose="020B0604020202020204" pitchFamily="34" charset="0"/>
                <a:cs typeface="Arial" panose="020B0604020202020204" pitchFamily="34" charset="0"/>
              </a:rPr>
              <a:t>is available only for </a:t>
            </a:r>
            <a:r>
              <a:rPr lang="en-US" altLang="en-US" b="1" dirty="0">
                <a:solidFill>
                  <a:schemeClr val="bg1"/>
                </a:solidFill>
                <a:latin typeface="Arial" panose="020B0604020202020204" pitchFamily="34" charset="0"/>
                <a:cs typeface="Arial" panose="020B0604020202020204" pitchFamily="34" charset="0"/>
              </a:rPr>
              <a:t>individuals who purchase Immediate Annuity from the proceeds of NPS. </a:t>
            </a:r>
          </a:p>
        </p:txBody>
      </p:sp>
      <p:sp>
        <p:nvSpPr>
          <p:cNvPr id="21" name="Rectangle 20"/>
          <p:cNvSpPr/>
          <p:nvPr/>
        </p:nvSpPr>
        <p:spPr>
          <a:xfrm>
            <a:off x="480002" y="2448656"/>
            <a:ext cx="8524910" cy="1607871"/>
          </a:xfrm>
          <a:prstGeom prst="rect">
            <a:avLst/>
          </a:prstGeom>
          <a:solidFill>
            <a:schemeClr val="bg1">
              <a:lumMod val="8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Arial" panose="020B0604020202020204" pitchFamily="34" charset="0"/>
                <a:cs typeface="Arial" panose="020B0604020202020204" pitchFamily="34" charset="0"/>
              </a:rPr>
              <a:t>The default annuity option under this plan is the Annuity </a:t>
            </a:r>
            <a:r>
              <a:rPr lang="en-US" b="1" dirty="0">
                <a:solidFill>
                  <a:schemeClr val="tx1"/>
                </a:solidFill>
                <a:latin typeface="Arial" panose="020B0604020202020204" pitchFamily="34" charset="0"/>
                <a:cs typeface="Arial" panose="020B0604020202020204" pitchFamily="34" charset="0"/>
              </a:rPr>
              <a:t>Option 6,</a:t>
            </a:r>
            <a:r>
              <a:rPr lang="en-US" dirty="0">
                <a:solidFill>
                  <a:schemeClr val="tx1"/>
                </a:solidFill>
                <a:latin typeface="Arial" panose="020B0604020202020204" pitchFamily="34" charset="0"/>
                <a:cs typeface="Arial" panose="020B0604020202020204" pitchFamily="34" charset="0"/>
              </a:rPr>
              <a:t> which is         </a:t>
            </a:r>
            <a:r>
              <a:rPr lang="en-US" b="1" dirty="0">
                <a:solidFill>
                  <a:schemeClr val="tx1"/>
                </a:solidFill>
                <a:latin typeface="Arial" panose="020B0604020202020204" pitchFamily="34" charset="0"/>
                <a:cs typeface="Arial" panose="020B0604020202020204" pitchFamily="34" charset="0"/>
              </a:rPr>
              <a:t>“Joint Life Annuity (100%) with Return of Purchase Price”.  </a:t>
            </a:r>
            <a:r>
              <a:rPr lang="en-US" dirty="0">
                <a:solidFill>
                  <a:schemeClr val="tx1"/>
                </a:solidFill>
                <a:latin typeface="Arial" panose="020B0604020202020204" pitchFamily="34" charset="0"/>
                <a:cs typeface="Arial" panose="020B0604020202020204" pitchFamily="34" charset="0"/>
              </a:rPr>
              <a:t>But, in case, the annuitant does not have a spouse, the annuity benefit will be payable for life of the annuitant as per the Annuity Option 2, which is “Life Annuity with Return of Purchase Price”. </a:t>
            </a:r>
          </a:p>
        </p:txBody>
      </p:sp>
      <p:pic>
        <p:nvPicPr>
          <p:cNvPr id="22" name="Picture 21">
            <a:extLst>
              <a:ext uri="{FF2B5EF4-FFF2-40B4-BE49-F238E27FC236}">
                <a16:creationId xmlns:a16="http://schemas.microsoft.com/office/drawing/2014/main" id="{5908CC2A-2856-4DCB-8340-9860AFED35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726"/>
          <a:stretch/>
        </p:blipFill>
        <p:spPr>
          <a:xfrm>
            <a:off x="9598301" y="1466005"/>
            <a:ext cx="1186783" cy="4364851"/>
          </a:xfrm>
          <a:prstGeom prst="rect">
            <a:avLst/>
          </a:prstGeom>
        </p:spPr>
      </p:pic>
      <p:pic>
        <p:nvPicPr>
          <p:cNvPr id="23" name="Picture 22">
            <a:extLst>
              <a:ext uri="{FF2B5EF4-FFF2-40B4-BE49-F238E27FC236}">
                <a16:creationId xmlns:a16="http://schemas.microsoft.com/office/drawing/2014/main" id="{279950C5-322A-4675-9E13-65BC0A2EE98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8715"/>
          <a:stretch/>
        </p:blipFill>
        <p:spPr>
          <a:xfrm>
            <a:off x="10785084" y="1513100"/>
            <a:ext cx="1219200" cy="4308231"/>
          </a:xfrm>
          <a:prstGeom prst="rect">
            <a:avLst/>
          </a:prstGeom>
        </p:spPr>
      </p:pic>
      <p:sp>
        <p:nvSpPr>
          <p:cNvPr id="24" name="Rectangle 23"/>
          <p:cNvSpPr/>
          <p:nvPr/>
        </p:nvSpPr>
        <p:spPr>
          <a:xfrm>
            <a:off x="480002" y="4264967"/>
            <a:ext cx="8524910" cy="1276349"/>
          </a:xfrm>
          <a:prstGeom prst="rect">
            <a:avLst/>
          </a:prstGeom>
          <a:solidFill>
            <a:schemeClr val="bg1">
              <a:lumMod val="85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31774">
              <a:defRPr/>
            </a:pPr>
            <a:r>
              <a:rPr lang="en-US" altLang="en-US" dirty="0">
                <a:solidFill>
                  <a:schemeClr val="tx1"/>
                </a:solidFill>
                <a:latin typeface="Arial" panose="020B0604020202020204" pitchFamily="34" charset="0"/>
                <a:cs typeface="Arial" panose="020B0604020202020204" pitchFamily="34" charset="0"/>
              </a:rPr>
              <a:t>In case the NPS subscriber chooses to opt out of the default options then all the 9 Annuity Options given under Plan Option A are made available</a:t>
            </a:r>
            <a:endParaRPr lang="en-US" dirty="0">
              <a:ln w="0"/>
              <a:solidFill>
                <a:schemeClr val="tx1"/>
              </a:solidFill>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8217EA2D-7CC2-A2F0-A52E-2A635D47EF64}"/>
              </a:ext>
            </a:extLst>
          </p:cNvPr>
          <p:cNvSpPr>
            <a:spLocks noGrp="1"/>
          </p:cNvSpPr>
          <p:nvPr>
            <p:ph type="ctrTitle"/>
          </p:nvPr>
        </p:nvSpPr>
        <p:spPr/>
        <p:txBody>
          <a:bodyPr/>
          <a:lstStyle/>
          <a:p>
            <a:r>
              <a:rPr lang="en-IN" sz="2800" b="1" dirty="0">
                <a:latin typeface="+mj-lt"/>
              </a:rPr>
              <a:t>Plan C</a:t>
            </a:r>
          </a:p>
        </p:txBody>
      </p:sp>
      <p:sp>
        <p:nvSpPr>
          <p:cNvPr id="6" name="Rectangle 5">
            <a:extLst>
              <a:ext uri="{FF2B5EF4-FFF2-40B4-BE49-F238E27FC236}">
                <a16:creationId xmlns:a16="http://schemas.microsoft.com/office/drawing/2014/main" id="{6B0502C5-7CC4-DBC2-BA26-865E0B923874}"/>
              </a:ext>
            </a:extLst>
          </p:cNvPr>
          <p:cNvSpPr/>
          <p:nvPr/>
        </p:nvSpPr>
        <p:spPr>
          <a:xfrm>
            <a:off x="480000" y="5837085"/>
            <a:ext cx="13012783" cy="542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i="1" dirty="0">
                <a:solidFill>
                  <a:srgbClr val="C00000"/>
                </a:solidFill>
                <a:latin typeface="Arial" panose="020B0604020202020204" pitchFamily="34" charset="0"/>
                <a:cs typeface="Arial" panose="020B0604020202020204" pitchFamily="34" charset="0"/>
                <a:sym typeface="Arial"/>
              </a:rPr>
              <a:t>*</a:t>
            </a:r>
            <a:r>
              <a:rPr lang="en-US" sz="1200" i="1" dirty="0">
                <a:solidFill>
                  <a:srgbClr val="FF0000"/>
                </a:solidFill>
                <a:latin typeface="Arial" panose="020B0604020202020204" pitchFamily="34" charset="0"/>
                <a:cs typeface="Arial" panose="020B0604020202020204" pitchFamily="34" charset="0"/>
                <a:sym typeface="Arial"/>
              </a:rPr>
              <a:t>Please note: Annuity Options once chosen cannot be changed subsequently</a:t>
            </a:r>
            <a:r>
              <a:rPr lang="en-US" sz="1200" i="1" dirty="0">
                <a:solidFill>
                  <a:srgbClr val="FF0000"/>
                </a:solidFill>
                <a:latin typeface="Arial" panose="020B0604020202020204" pitchFamily="34" charset="0"/>
                <a:cs typeface="Arial" panose="020B0604020202020204" pitchFamily="34" charset="0"/>
              </a:rPr>
              <a:t> </a:t>
            </a:r>
            <a:endParaRPr lang="en-IN" sz="1200" i="1"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61998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wipe(left)">
                                      <p:cBhvr>
                                        <p:cTn id="10" dur="500"/>
                                        <p:tgtEl>
                                          <p:spTgt spid="21"/>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wipe(left)">
                                      <p:cBhvr>
                                        <p:cTn id="13" dur="500"/>
                                        <p:tgtEl>
                                          <p:spTgt spid="24"/>
                                        </p:tgtEl>
                                      </p:cBhvr>
                                    </p:animEffect>
                                  </p:childTnLst>
                                </p:cTn>
                              </p:par>
                              <p:par>
                                <p:cTn id="14" presetID="42"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1000"/>
                                        <p:tgtEl>
                                          <p:spTgt spid="22"/>
                                        </p:tgtEl>
                                      </p:cBhvr>
                                    </p:animEffect>
                                    <p:anim calcmode="lin" valueType="num">
                                      <p:cBhvr>
                                        <p:cTn id="17" dur="1000" fill="hold"/>
                                        <p:tgtEl>
                                          <p:spTgt spid="22"/>
                                        </p:tgtEl>
                                        <p:attrNameLst>
                                          <p:attrName>ppt_x</p:attrName>
                                        </p:attrNameLst>
                                      </p:cBhvr>
                                      <p:tavLst>
                                        <p:tav tm="0">
                                          <p:val>
                                            <p:strVal val="#ppt_x"/>
                                          </p:val>
                                        </p:tav>
                                        <p:tav tm="100000">
                                          <p:val>
                                            <p:strVal val="#ppt_x"/>
                                          </p:val>
                                        </p:tav>
                                      </p:tavLst>
                                    </p:anim>
                                    <p:anim calcmode="lin" valueType="num">
                                      <p:cBhvr>
                                        <p:cTn id="18" dur="1000" fill="hold"/>
                                        <p:tgtEl>
                                          <p:spTgt spid="22"/>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 grpId="0" animBg="1"/>
      <p:bldP spid="24" grpId="0" animBg="1"/>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UDLifePPTemplate210220 ">
  <a:themeElements>
    <a:clrScheme name="SUDLife">
      <a:dk1>
        <a:srgbClr val="000000"/>
      </a:dk1>
      <a:lt1>
        <a:srgbClr val="FFFFFF"/>
      </a:lt1>
      <a:dk2>
        <a:srgbClr val="ED412C"/>
      </a:dk2>
      <a:lt2>
        <a:srgbClr val="2474B9"/>
      </a:lt2>
      <a:accent1>
        <a:srgbClr val="C9242C"/>
      </a:accent1>
      <a:accent2>
        <a:srgbClr val="F37020"/>
      </a:accent2>
      <a:accent3>
        <a:srgbClr val="FDB913"/>
      </a:accent3>
      <a:accent4>
        <a:srgbClr val="2E3092"/>
      </a:accent4>
      <a:accent5>
        <a:srgbClr val="00B9F2"/>
      </a:accent5>
      <a:accent6>
        <a:srgbClr val="FFFFFF"/>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dirty="0"/>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8285</TotalTime>
  <Words>2399</Words>
  <Application>Microsoft Office PowerPoint</Application>
  <PresentationFormat>Widescreen</PresentationFormat>
  <Paragraphs>340</Paragraphs>
  <Slides>20</Slides>
  <Notes>20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20</vt:i4>
      </vt:variant>
    </vt:vector>
  </HeadingPairs>
  <TitlesOfParts>
    <vt:vector size="30" baseType="lpstr">
      <vt:lpstr>Arial</vt:lpstr>
      <vt:lpstr>Calibri</vt:lpstr>
      <vt:lpstr>Calibri Light</vt:lpstr>
      <vt:lpstr>Poppins</vt:lpstr>
      <vt:lpstr>Poppins Light</vt:lpstr>
      <vt:lpstr>Poppins Medium</vt:lpstr>
      <vt:lpstr>Roboto Light</vt:lpstr>
      <vt:lpstr>Times New Roman</vt:lpstr>
      <vt:lpstr>Office Theme</vt:lpstr>
      <vt:lpstr>SUDLifePPTemplate210220 </vt:lpstr>
      <vt:lpstr>PowerPoint Presentation</vt:lpstr>
      <vt:lpstr>SUD Life Solution</vt:lpstr>
      <vt:lpstr>Features</vt:lpstr>
      <vt:lpstr>Plan Options</vt:lpstr>
      <vt:lpstr>Annuity Options under each Plan</vt:lpstr>
      <vt:lpstr>Annuity Options under each Plan</vt:lpstr>
      <vt:lpstr>Plan A</vt:lpstr>
      <vt:lpstr>Plan B</vt:lpstr>
      <vt:lpstr>Plan C</vt:lpstr>
      <vt:lpstr>Eligibility Criteria</vt:lpstr>
      <vt:lpstr>How Does This Plan Work?</vt:lpstr>
      <vt:lpstr>Survival Benefits </vt:lpstr>
      <vt:lpstr>Illustration :</vt:lpstr>
      <vt:lpstr>Death Benefits </vt:lpstr>
      <vt:lpstr>Death Benefit</vt:lpstr>
      <vt:lpstr>Additional Features</vt:lpstr>
      <vt:lpstr>High Purchase Price Benefit:</vt:lpstr>
      <vt:lpstr>Key Points</vt:lpstr>
      <vt:lpstr>Disclaimer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Kiran</dc:creator>
  <cp:lastModifiedBy>Shivang Agarwal</cp:lastModifiedBy>
  <cp:revision>886</cp:revision>
  <cp:lastPrinted>2025-05-06T08:28:52Z</cp:lastPrinted>
  <dcterms:created xsi:type="dcterms:W3CDTF">2018-11-27T09:38:28Z</dcterms:created>
  <dcterms:modified xsi:type="dcterms:W3CDTF">2025-08-08T07:37:13Z</dcterms:modified>
</cp:coreProperties>
</file>